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6" r:id="rId5"/>
    <p:sldId id="326" r:id="rId6"/>
    <p:sldId id="317" r:id="rId7"/>
    <p:sldId id="327" r:id="rId8"/>
    <p:sldId id="324" r:id="rId9"/>
    <p:sldId id="328" r:id="rId10"/>
    <p:sldId id="306" r:id="rId11"/>
    <p:sldId id="280" r:id="rId12"/>
    <p:sldId id="329" r:id="rId13"/>
    <p:sldId id="312" r:id="rId14"/>
    <p:sldId id="322" r:id="rId15"/>
    <p:sldId id="266" r:id="rId16"/>
    <p:sldId id="320" r:id="rId17"/>
    <p:sldId id="318" r:id="rId18"/>
    <p:sldId id="311" r:id="rId19"/>
    <p:sldId id="330" r:id="rId20"/>
    <p:sldId id="313" r:id="rId21"/>
    <p:sldId id="314" r:id="rId22"/>
    <p:sldId id="287" r:id="rId23"/>
    <p:sldId id="323"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CEE95E-CE19-A976-6EAB-8B5B08C470D9}" v="19" dt="2026-06-16T20:00:18.021"/>
    <p1510:client id="{8CC09809-5016-9FBC-995E-37F7D39129BF}" v="65" dt="2026-06-16T19:59:18.060"/>
    <p1510:client id="{A203363F-2CBF-41F4-A368-E2B690564855}" v="4" dt="2026-06-17T15:30:15.4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99" autoAdjust="0"/>
    <p:restoredTop sz="92950" autoAdjust="0"/>
  </p:normalViewPr>
  <p:slideViewPr>
    <p:cSldViewPr>
      <p:cViewPr varScale="1">
        <p:scale>
          <a:sx n="94" d="100"/>
          <a:sy n="94" d="100"/>
        </p:scale>
        <p:origin x="772"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7" tIns="47779" rIns="95557" bIns="47779" rtlCol="0"/>
          <a:lstStyle>
            <a:lvl1pPr algn="l">
              <a:defRPr sz="13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5557" tIns="47779" rIns="95557" bIns="47779" rtlCol="0"/>
          <a:lstStyle>
            <a:lvl1pPr algn="r">
              <a:defRPr sz="1300"/>
            </a:lvl1pPr>
          </a:lstStyle>
          <a:p>
            <a:fld id="{871E68E5-F0FF-4A19-BECA-427EC595575B}" type="datetimeFigureOut">
              <a:rPr lang="en-GB" smtClean="0"/>
              <a:t>29/06/2026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7" tIns="47779" rIns="95557" bIns="47779"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7" tIns="47779" rIns="95557" bIns="4777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5"/>
            <a:ext cx="2945659" cy="498055"/>
          </a:xfrm>
          <a:prstGeom prst="rect">
            <a:avLst/>
          </a:prstGeom>
        </p:spPr>
        <p:txBody>
          <a:bodyPr vert="horz" lIns="95557" tIns="47779" rIns="95557" bIns="47779"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7" tIns="47779" rIns="95557" bIns="47779" rtlCol="0" anchor="b"/>
          <a:lstStyle>
            <a:lvl1pPr algn="r">
              <a:defRPr sz="1300"/>
            </a:lvl1pPr>
          </a:lstStyle>
          <a:p>
            <a:fld id="{D9C0DBFE-429E-43E6-BB45-2D55BDD56A59}" type="slidenum">
              <a:rPr lang="en-GB" smtClean="0"/>
              <a:t>‹#›</a:t>
            </a:fld>
            <a:endParaRPr lang="en-GB"/>
          </a:p>
        </p:txBody>
      </p:sp>
    </p:spTree>
    <p:extLst>
      <p:ext uri="{BB962C8B-B14F-4D97-AF65-F5344CB8AC3E}">
        <p14:creationId xmlns:p14="http://schemas.microsoft.com/office/powerpoint/2010/main" val="3764575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C0DBFE-429E-43E6-BB45-2D55BDD56A59}" type="slidenum">
              <a:rPr lang="en-GB" smtClean="0"/>
              <a:t>1</a:t>
            </a:fld>
            <a:endParaRPr lang="en-GB"/>
          </a:p>
        </p:txBody>
      </p:sp>
    </p:spTree>
    <p:extLst>
      <p:ext uri="{BB962C8B-B14F-4D97-AF65-F5344CB8AC3E}">
        <p14:creationId xmlns:p14="http://schemas.microsoft.com/office/powerpoint/2010/main" val="1320770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C0DBFE-429E-43E6-BB45-2D55BDD56A59}" type="slidenum">
              <a:rPr lang="en-GB" smtClean="0"/>
              <a:t>11</a:t>
            </a:fld>
            <a:endParaRPr lang="en-GB"/>
          </a:p>
        </p:txBody>
      </p:sp>
    </p:spTree>
    <p:extLst>
      <p:ext uri="{BB962C8B-B14F-4D97-AF65-F5344CB8AC3E}">
        <p14:creationId xmlns:p14="http://schemas.microsoft.com/office/powerpoint/2010/main" val="2428562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12</a:t>
            </a:fld>
            <a:endParaRPr lang="en-GB"/>
          </a:p>
        </p:txBody>
      </p:sp>
    </p:spTree>
    <p:extLst>
      <p:ext uri="{BB962C8B-B14F-4D97-AF65-F5344CB8AC3E}">
        <p14:creationId xmlns:p14="http://schemas.microsoft.com/office/powerpoint/2010/main" val="3491182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13</a:t>
            </a:fld>
            <a:endParaRPr lang="en-GB"/>
          </a:p>
        </p:txBody>
      </p:sp>
    </p:spTree>
    <p:extLst>
      <p:ext uri="{BB962C8B-B14F-4D97-AF65-F5344CB8AC3E}">
        <p14:creationId xmlns:p14="http://schemas.microsoft.com/office/powerpoint/2010/main" val="142417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14</a:t>
            </a:fld>
            <a:endParaRPr lang="en-GB"/>
          </a:p>
        </p:txBody>
      </p:sp>
    </p:spTree>
    <p:extLst>
      <p:ext uri="{BB962C8B-B14F-4D97-AF65-F5344CB8AC3E}">
        <p14:creationId xmlns:p14="http://schemas.microsoft.com/office/powerpoint/2010/main" val="521961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15</a:t>
            </a:fld>
            <a:endParaRPr lang="en-GB"/>
          </a:p>
        </p:txBody>
      </p:sp>
    </p:spTree>
    <p:extLst>
      <p:ext uri="{BB962C8B-B14F-4D97-AF65-F5344CB8AC3E}">
        <p14:creationId xmlns:p14="http://schemas.microsoft.com/office/powerpoint/2010/main" val="1597311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17</a:t>
            </a:fld>
            <a:endParaRPr lang="en-GB"/>
          </a:p>
        </p:txBody>
      </p:sp>
    </p:spTree>
    <p:extLst>
      <p:ext uri="{BB962C8B-B14F-4D97-AF65-F5344CB8AC3E}">
        <p14:creationId xmlns:p14="http://schemas.microsoft.com/office/powerpoint/2010/main" val="2087750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18</a:t>
            </a:fld>
            <a:endParaRPr lang="en-GB"/>
          </a:p>
        </p:txBody>
      </p:sp>
    </p:spTree>
    <p:extLst>
      <p:ext uri="{BB962C8B-B14F-4D97-AF65-F5344CB8AC3E}">
        <p14:creationId xmlns:p14="http://schemas.microsoft.com/office/powerpoint/2010/main" val="1235425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Reading and writing begins in earnest at the end of September/beginning</a:t>
            </a:r>
            <a:r>
              <a:rPr lang="en-GB" baseline="0" dirty="0"/>
              <a:t> of October.  We begin with teaching the children their phonic sounds using jolly phonics which uses songs and actions to support the learning.  The songs are available on CD or online.</a:t>
            </a:r>
          </a:p>
          <a:p>
            <a:r>
              <a:rPr lang="en-GB" baseline="0" dirty="0"/>
              <a:t>It also helps if you sing these and nursery rhymes at home too.</a:t>
            </a:r>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19</a:t>
            </a:fld>
            <a:endParaRPr lang="en-GB"/>
          </a:p>
        </p:txBody>
      </p:sp>
    </p:spTree>
    <p:extLst>
      <p:ext uri="{BB962C8B-B14F-4D97-AF65-F5344CB8AC3E}">
        <p14:creationId xmlns:p14="http://schemas.microsoft.com/office/powerpoint/2010/main" val="297011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Reading and writing begins in earnest at the end of September/beginning</a:t>
            </a:r>
            <a:r>
              <a:rPr lang="en-GB" baseline="0" dirty="0"/>
              <a:t> of October.  We begin with teaching the children their phonic sounds using jolly phonics which uses songs and actions to support the learning.  The songs are available on CD or online.</a:t>
            </a:r>
          </a:p>
          <a:p>
            <a:r>
              <a:rPr lang="en-GB" baseline="0" dirty="0"/>
              <a:t>It also helps if you sing these and nursery rhymes at home too.</a:t>
            </a:r>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20</a:t>
            </a:fld>
            <a:endParaRPr lang="en-GB"/>
          </a:p>
        </p:txBody>
      </p:sp>
    </p:spTree>
    <p:extLst>
      <p:ext uri="{BB962C8B-B14F-4D97-AF65-F5344CB8AC3E}">
        <p14:creationId xmlns:p14="http://schemas.microsoft.com/office/powerpoint/2010/main" val="3672561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2</a:t>
            </a:fld>
            <a:endParaRPr lang="en-GB"/>
          </a:p>
        </p:txBody>
      </p:sp>
    </p:spTree>
    <p:extLst>
      <p:ext uri="{BB962C8B-B14F-4D97-AF65-F5344CB8AC3E}">
        <p14:creationId xmlns:p14="http://schemas.microsoft.com/office/powerpoint/2010/main" val="4019084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3</a:t>
            </a:fld>
            <a:endParaRPr lang="en-GB"/>
          </a:p>
        </p:txBody>
      </p:sp>
    </p:spTree>
    <p:extLst>
      <p:ext uri="{BB962C8B-B14F-4D97-AF65-F5344CB8AC3E}">
        <p14:creationId xmlns:p14="http://schemas.microsoft.com/office/powerpoint/2010/main" val="1597624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4</a:t>
            </a:fld>
            <a:endParaRPr lang="en-GB"/>
          </a:p>
        </p:txBody>
      </p:sp>
    </p:spTree>
    <p:extLst>
      <p:ext uri="{BB962C8B-B14F-4D97-AF65-F5344CB8AC3E}">
        <p14:creationId xmlns:p14="http://schemas.microsoft.com/office/powerpoint/2010/main" val="439654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9C0DBFE-429E-43E6-BB45-2D55BDD56A59}" type="slidenum">
              <a:rPr lang="en-GB" smtClean="0"/>
              <a:t>5</a:t>
            </a:fld>
            <a:endParaRPr lang="en-GB"/>
          </a:p>
        </p:txBody>
      </p:sp>
    </p:spTree>
    <p:extLst>
      <p:ext uri="{BB962C8B-B14F-4D97-AF65-F5344CB8AC3E}">
        <p14:creationId xmlns:p14="http://schemas.microsoft.com/office/powerpoint/2010/main" val="2545018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9C0DBFE-429E-43E6-BB45-2D55BDD56A59}" type="slidenum">
              <a:rPr lang="en-GB" smtClean="0"/>
              <a:t>6</a:t>
            </a:fld>
            <a:endParaRPr lang="en-GB"/>
          </a:p>
        </p:txBody>
      </p:sp>
    </p:spTree>
    <p:extLst>
      <p:ext uri="{BB962C8B-B14F-4D97-AF65-F5344CB8AC3E}">
        <p14:creationId xmlns:p14="http://schemas.microsoft.com/office/powerpoint/2010/main" val="2909387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dirty="0">
                <a:solidFill>
                  <a:srgbClr val="444444"/>
                </a:solidFill>
                <a:effectLst/>
                <a:latin typeface="PT Sans" panose="020B0503020203020204" pitchFamily="34" charset="0"/>
              </a:rPr>
              <a:t>The Characteristics of Effective Learning describe behaviours children use in order to learn.</a:t>
            </a:r>
            <a:r>
              <a:rPr lang="en-GB" b="0" i="0" dirty="0">
                <a:solidFill>
                  <a:srgbClr val="444444"/>
                </a:solidFill>
                <a:effectLst/>
                <a:latin typeface="PT Sans" panose="020B0503020203020204" pitchFamily="34" charset="0"/>
              </a:rPr>
              <a:t> To learn well, children must approach opportunities with curiosity, energy and enthusiasm. Effective learning must be meaningful to a child, so that they are able to use what they have learned and apply it in new situations. These abilities and attitudes of strong learners will support them to learn well and make good progress in all the Areas of Learning and Development.</a:t>
            </a:r>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7</a:t>
            </a:fld>
            <a:endParaRPr lang="en-GB"/>
          </a:p>
        </p:txBody>
      </p:sp>
    </p:spTree>
    <p:extLst>
      <p:ext uri="{BB962C8B-B14F-4D97-AF65-F5344CB8AC3E}">
        <p14:creationId xmlns:p14="http://schemas.microsoft.com/office/powerpoint/2010/main" val="45946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D5156"/>
                </a:solidFill>
                <a:effectLst/>
                <a:latin typeface="arial" panose="020B0604020202020204" pitchFamily="34" charset="0"/>
              </a:rPr>
              <a:t> </a:t>
            </a:r>
            <a:r>
              <a:rPr lang="en-GB" b="1" i="0" dirty="0">
                <a:solidFill>
                  <a:srgbClr val="5F6368"/>
                </a:solidFill>
                <a:effectLst/>
                <a:latin typeface="arial" panose="020B0604020202020204" pitchFamily="34" charset="0"/>
              </a:rPr>
              <a:t>Tapestry</a:t>
            </a:r>
            <a:r>
              <a:rPr lang="en-GB" b="0" i="0" dirty="0">
                <a:solidFill>
                  <a:srgbClr val="4D5156"/>
                </a:solidFill>
                <a:effectLst/>
                <a:latin typeface="arial" panose="020B0604020202020204" pitchFamily="34" charset="0"/>
              </a:rPr>
              <a:t> is an online journal to help record all the learning and fun of children's early years education.</a:t>
            </a:r>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8</a:t>
            </a:fld>
            <a:endParaRPr lang="en-GB"/>
          </a:p>
        </p:txBody>
      </p:sp>
    </p:spTree>
    <p:extLst>
      <p:ext uri="{BB962C8B-B14F-4D97-AF65-F5344CB8AC3E}">
        <p14:creationId xmlns:p14="http://schemas.microsoft.com/office/powerpoint/2010/main" val="333849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C0DBFE-429E-43E6-BB45-2D55BDD56A59}" type="slidenum">
              <a:rPr lang="en-GB" smtClean="0"/>
              <a:t>10</a:t>
            </a:fld>
            <a:endParaRPr lang="en-GB"/>
          </a:p>
        </p:txBody>
      </p:sp>
    </p:spTree>
    <p:extLst>
      <p:ext uri="{BB962C8B-B14F-4D97-AF65-F5344CB8AC3E}">
        <p14:creationId xmlns:p14="http://schemas.microsoft.com/office/powerpoint/2010/main" val="1239349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693811-52C6-4BD4-B995-66FC36063E73}" type="datetimeFigureOut">
              <a:rPr lang="en-US" smtClean="0"/>
              <a:pPr/>
              <a:t>6/29/2026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53408087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93811-52C6-4BD4-B995-66FC36063E73}" type="datetimeFigureOut">
              <a:rPr lang="en-US" smtClean="0"/>
              <a:pPr/>
              <a:t>6/29/2026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269945563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A693811-52C6-4BD4-B995-66FC36063E73}" type="datetimeFigureOut">
              <a:rPr lang="en-US" smtClean="0"/>
              <a:pPr/>
              <a:t>6/29/2026</a:t>
            </a:fld>
            <a:endParaRPr lang="en-GB"/>
          </a:p>
        </p:txBody>
      </p:sp>
      <p:sp>
        <p:nvSpPr>
          <p:cNvPr id="5" name="Footer Placeholder 4"/>
          <p:cNvSpPr>
            <a:spLocks noGrp="1"/>
          </p:cNvSpPr>
          <p:nvPr>
            <p:ph type="ftr" sz="quarter" idx="11"/>
          </p:nvPr>
        </p:nvSpPr>
        <p:spPr>
          <a:xfrm>
            <a:off x="2832102" y="6422855"/>
            <a:ext cx="3209752" cy="365125"/>
          </a:xfrm>
        </p:spPr>
        <p:txBody>
          <a:bodyPr/>
          <a:lstStyle/>
          <a:p>
            <a:endParaRPr lang="en-GB"/>
          </a:p>
        </p:txBody>
      </p:sp>
      <p:sp>
        <p:nvSpPr>
          <p:cNvPr id="6" name="Slide Number Placeholder 5"/>
          <p:cNvSpPr>
            <a:spLocks noGrp="1"/>
          </p:cNvSpPr>
          <p:nvPr>
            <p:ph type="sldNum" sz="quarter" idx="12"/>
          </p:nvPr>
        </p:nvSpPr>
        <p:spPr>
          <a:xfrm>
            <a:off x="6054787" y="6422855"/>
            <a:ext cx="659819" cy="365125"/>
          </a:xfrm>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299493171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93811-52C6-4BD4-B995-66FC36063E73}" type="datetimeFigureOut">
              <a:rPr lang="en-US" smtClean="0"/>
              <a:pPr/>
              <a:t>6/29/2026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619543979"/>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A693811-52C6-4BD4-B995-66FC36063E73}" type="datetimeFigureOut">
              <a:rPr lang="en-US" smtClean="0"/>
              <a:pPr/>
              <a:t>6/29/2026</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0D57A21D-EC66-428C-BD9D-9551D0B46115}" type="slidenum">
              <a:rPr lang="en-GB" smtClean="0"/>
              <a:pPr/>
              <a:t>‹#›</a:t>
            </a:fld>
            <a:endParaRPr lang="en-GB"/>
          </a:p>
        </p:txBody>
      </p:sp>
    </p:spTree>
    <p:extLst>
      <p:ext uri="{BB962C8B-B14F-4D97-AF65-F5344CB8AC3E}">
        <p14:creationId xmlns:p14="http://schemas.microsoft.com/office/powerpoint/2010/main" val="4096495076"/>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693811-52C6-4BD4-B995-66FC36063E73}" type="datetimeFigureOut">
              <a:rPr lang="en-US" smtClean="0"/>
              <a:pPr/>
              <a:t>6/29/2026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194695974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693811-52C6-4BD4-B995-66FC36063E73}" type="datetimeFigureOut">
              <a:rPr lang="en-US" smtClean="0"/>
              <a:pPr/>
              <a:t>6/29/2026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249618207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693811-52C6-4BD4-B995-66FC36063E73}" type="datetimeFigureOut">
              <a:rPr lang="en-US" smtClean="0"/>
              <a:pPr/>
              <a:t>6/29/2026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2565959575"/>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93811-52C6-4BD4-B995-66FC36063E73}" type="datetimeFigureOut">
              <a:rPr lang="en-US" smtClean="0"/>
              <a:pPr/>
              <a:t>6/29/2026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206511190"/>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A693811-52C6-4BD4-B995-66FC36063E73}" type="datetimeFigureOut">
              <a:rPr lang="en-US" smtClean="0"/>
              <a:pPr/>
              <a:t>6/29/2026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4046477507"/>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A693811-52C6-4BD4-B995-66FC36063E73}" type="datetimeFigureOut">
              <a:rPr lang="en-US" smtClean="0"/>
              <a:pPr/>
              <a:t>6/29/2026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57A21D-EC66-428C-BD9D-9551D0B46115}" type="slidenum">
              <a:rPr lang="en-GB" smtClean="0"/>
              <a:pPr/>
              <a:t>‹#›</a:t>
            </a:fld>
            <a:endParaRPr lang="en-GB"/>
          </a:p>
        </p:txBody>
      </p:sp>
    </p:spTree>
    <p:extLst>
      <p:ext uri="{BB962C8B-B14F-4D97-AF65-F5344CB8AC3E}">
        <p14:creationId xmlns:p14="http://schemas.microsoft.com/office/powerpoint/2010/main" val="3093206522"/>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A693811-52C6-4BD4-B995-66FC36063E73}" type="datetimeFigureOut">
              <a:rPr lang="en-US" smtClean="0"/>
              <a:pPr/>
              <a:t>6/29/2026</a:t>
            </a:fld>
            <a:endParaRPr lang="en-GB"/>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0D57A21D-EC66-428C-BD9D-9551D0B46115}" type="slidenum">
              <a:rPr lang="en-GB" smtClean="0"/>
              <a:pPr/>
              <a:t>‹#›</a:t>
            </a:fld>
            <a:endParaRPr lang="en-GB"/>
          </a:p>
        </p:txBody>
      </p:sp>
    </p:spTree>
    <p:extLst>
      <p:ext uri="{BB962C8B-B14F-4D97-AF65-F5344CB8AC3E}">
        <p14:creationId xmlns:p14="http://schemas.microsoft.com/office/powerpoint/2010/main" val="42843566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hyperlink" Target="http://www.cornwallscreenprint.co.uk" TargetMode="External"/><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hyperlink" Target="http://www.cornwallscreenprint.co.uk" TargetMode="External"/><Relationship Id="rId7"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www.ststephenchurchtown.org.uk/web"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64" name="Rectangle 63">
            <a:extLst>
              <a:ext uri="{FF2B5EF4-FFF2-40B4-BE49-F238E27FC236}">
                <a16:creationId xmlns:a16="http://schemas.microsoft.com/office/drawing/2014/main" id="{C67564D6-576C-45C9-B7EA-F7701B149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73245"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18" name="Picture 17" descr="A blue and white logo&#10;&#10;Description automatically generated with low confidence">
            <a:extLst>
              <a:ext uri="{FF2B5EF4-FFF2-40B4-BE49-F238E27FC236}">
                <a16:creationId xmlns:a16="http://schemas.microsoft.com/office/drawing/2014/main" id="{98A48837-B9DE-E065-4B85-57443F23B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316" y="1367581"/>
            <a:ext cx="3198867" cy="3211661"/>
          </a:xfrm>
          <a:prstGeom prst="rect">
            <a:avLst/>
          </a:prstGeom>
        </p:spPr>
      </p:pic>
      <p:sp>
        <p:nvSpPr>
          <p:cNvPr id="66" name="Rectangle 65">
            <a:extLst>
              <a:ext uri="{FF2B5EF4-FFF2-40B4-BE49-F238E27FC236}">
                <a16:creationId xmlns:a16="http://schemas.microsoft.com/office/drawing/2014/main" id="{F9060CEE-D73E-44ED-A407-C828C9E4D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3245" y="0"/>
            <a:ext cx="567075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AF0B544C-FD6C-42D8-B6B7-DDF7E60D0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3245" y="2059012"/>
            <a:ext cx="5670755"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6" name="Title 5"/>
          <p:cNvSpPr>
            <a:spLocks noGrp="1"/>
          </p:cNvSpPr>
          <p:nvPr>
            <p:ph type="title"/>
          </p:nvPr>
        </p:nvSpPr>
        <p:spPr>
          <a:xfrm>
            <a:off x="3722434" y="2194560"/>
            <a:ext cx="5179250" cy="1739347"/>
          </a:xfrm>
        </p:spPr>
        <p:txBody>
          <a:bodyPr vert="horz" lIns="91440" tIns="45720" rIns="91440" bIns="45720" rtlCol="0" anchor="ctr">
            <a:normAutofit/>
          </a:bodyPr>
          <a:lstStyle/>
          <a:p>
            <a:pPr algn="ctr">
              <a:lnSpc>
                <a:spcPct val="80000"/>
              </a:lnSpc>
            </a:pPr>
            <a:r>
              <a:rPr lang="en-US" sz="4200" spc="150">
                <a:solidFill>
                  <a:schemeClr val="tx2"/>
                </a:solidFill>
              </a:rPr>
              <a:t>St Stephen Churchtown Academy</a:t>
            </a:r>
          </a:p>
        </p:txBody>
      </p:sp>
      <p:sp>
        <p:nvSpPr>
          <p:cNvPr id="19" name="TextBox 18">
            <a:extLst>
              <a:ext uri="{FF2B5EF4-FFF2-40B4-BE49-F238E27FC236}">
                <a16:creationId xmlns:a16="http://schemas.microsoft.com/office/drawing/2014/main" id="{E3F68A00-7ACC-1085-386C-A169A2E0FD1B}"/>
              </a:ext>
            </a:extLst>
          </p:cNvPr>
          <p:cNvSpPr txBox="1"/>
          <p:nvPr/>
        </p:nvSpPr>
        <p:spPr>
          <a:xfrm>
            <a:off x="4198197" y="4457148"/>
            <a:ext cx="4680520" cy="1077218"/>
          </a:xfrm>
          <a:prstGeom prst="rect">
            <a:avLst/>
          </a:prstGeom>
          <a:noFill/>
        </p:spPr>
        <p:txBody>
          <a:bodyPr wrap="square" lIns="91440" tIns="45720" rIns="91440" bIns="45720" rtlCol="0" anchor="t">
            <a:spAutoFit/>
          </a:bodyPr>
          <a:lstStyle/>
          <a:p>
            <a:pPr algn="ctr"/>
            <a:r>
              <a:rPr lang="en-GB" sz="3200" dirty="0">
                <a:solidFill>
                  <a:schemeClr val="bg1"/>
                </a:solidFill>
                <a:latin typeface="Twinkl"/>
              </a:rPr>
              <a:t>Every pupil matters;</a:t>
            </a:r>
            <a:endParaRPr lang="en-GB" sz="3200" dirty="0">
              <a:solidFill>
                <a:schemeClr val="bg1"/>
              </a:solidFill>
              <a:latin typeface="Twinkl" panose="02000000000000000000" pitchFamily="2" charset="0"/>
            </a:endParaRPr>
          </a:p>
          <a:p>
            <a:pPr algn="ctr"/>
            <a:r>
              <a:rPr lang="en-GB" sz="3200" dirty="0">
                <a:solidFill>
                  <a:schemeClr val="bg1"/>
                </a:solidFill>
                <a:latin typeface="Twinkl"/>
              </a:rPr>
              <a:t> every moment counts! </a:t>
            </a:r>
            <a:endParaRPr lang="en-GB" sz="3200" dirty="0">
              <a:solidFill>
                <a:schemeClr val="bg1"/>
              </a:solidFill>
              <a:latin typeface="Twinkl" panose="02000000000000000000" pitchFamily="2" charset="0"/>
            </a:endParaRPr>
          </a:p>
        </p:txBody>
      </p:sp>
    </p:spTree>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The school day</a:t>
            </a:r>
          </a:p>
        </p:txBody>
      </p:sp>
      <p:sp>
        <p:nvSpPr>
          <p:cNvPr id="3" name="Content Placeholder 2"/>
          <p:cNvSpPr>
            <a:spLocks noGrp="1"/>
          </p:cNvSpPr>
          <p:nvPr>
            <p:ph idx="1"/>
          </p:nvPr>
        </p:nvSpPr>
        <p:spPr>
          <a:xfrm>
            <a:off x="611560" y="2060848"/>
            <a:ext cx="8136903" cy="4608512"/>
          </a:xfrm>
        </p:spPr>
        <p:txBody>
          <a:bodyPr vert="horz" lIns="91440" tIns="45720" rIns="91440" bIns="45720" rtlCol="0" anchor="t">
            <a:noAutofit/>
          </a:bodyPr>
          <a:lstStyle/>
          <a:p>
            <a:pPr marL="0" indent="0" algn="ctr">
              <a:buNone/>
            </a:pPr>
            <a:r>
              <a:rPr lang="en-US" sz="2400" dirty="0">
                <a:latin typeface="Twinkl" panose="02000000000000000000" pitchFamily="2" charset="0"/>
              </a:rPr>
              <a:t>8.50  School day starts. Drop off outside area of Reception.</a:t>
            </a:r>
          </a:p>
          <a:p>
            <a:pPr marL="0" indent="0" algn="ctr">
              <a:buNone/>
            </a:pPr>
            <a:r>
              <a:rPr lang="en-US" sz="2400" dirty="0">
                <a:latin typeface="Twinkl" panose="02000000000000000000" pitchFamily="2" charset="0"/>
              </a:rPr>
              <a:t>10.10 – 10.30 Morning break with milk/water and fruit snack provided by school. </a:t>
            </a:r>
          </a:p>
          <a:p>
            <a:pPr marL="0" indent="0" algn="ctr">
              <a:buNone/>
            </a:pPr>
            <a:r>
              <a:rPr lang="en-US" sz="2400" dirty="0">
                <a:latin typeface="Twinkl" panose="02000000000000000000" pitchFamily="2" charset="0"/>
              </a:rPr>
              <a:t>Free milk until their 5</a:t>
            </a:r>
            <a:r>
              <a:rPr lang="en-US" sz="2400" baseline="30000" dirty="0">
                <a:latin typeface="Twinkl" panose="02000000000000000000" pitchFamily="2" charset="0"/>
              </a:rPr>
              <a:t>th</a:t>
            </a:r>
            <a:r>
              <a:rPr lang="en-US" sz="2400" dirty="0">
                <a:latin typeface="Twinkl" panose="02000000000000000000" pitchFamily="2" charset="0"/>
              </a:rPr>
              <a:t> birthday.</a:t>
            </a:r>
          </a:p>
          <a:p>
            <a:pPr marL="0" indent="0" algn="ctr">
              <a:buNone/>
            </a:pPr>
            <a:endParaRPr lang="en-US" sz="2400" dirty="0">
              <a:latin typeface="Twinkl" panose="02000000000000000000" pitchFamily="2" charset="0"/>
            </a:endParaRPr>
          </a:p>
          <a:p>
            <a:pPr marL="0" indent="0" algn="ctr">
              <a:buNone/>
            </a:pPr>
            <a:r>
              <a:rPr lang="en-US" sz="2400" dirty="0">
                <a:latin typeface="Twinkl" panose="02000000000000000000" pitchFamily="2" charset="0"/>
              </a:rPr>
              <a:t>12.00 – 1.00 Lunchtime </a:t>
            </a:r>
          </a:p>
          <a:p>
            <a:pPr marL="0" indent="0" algn="ctr">
              <a:buNone/>
            </a:pPr>
            <a:r>
              <a:rPr lang="en-US" sz="2400" dirty="0">
                <a:latin typeface="Twinkl" panose="02000000000000000000" pitchFamily="2" charset="0"/>
              </a:rPr>
              <a:t>Free hot school meal or healthy packed lunch (drink bottle)</a:t>
            </a:r>
          </a:p>
          <a:p>
            <a:pPr marL="0" indent="0" algn="ctr">
              <a:buNone/>
            </a:pPr>
            <a:r>
              <a:rPr lang="en-US" sz="2400" dirty="0">
                <a:latin typeface="Twinkl" panose="02000000000000000000" pitchFamily="2" charset="0"/>
              </a:rPr>
              <a:t>Hot school meals to be booked through </a:t>
            </a:r>
            <a:r>
              <a:rPr lang="en-US" sz="2400" dirty="0" err="1">
                <a:latin typeface="Twinkl" panose="02000000000000000000" pitchFamily="2" charset="0"/>
              </a:rPr>
              <a:t>ParentPay</a:t>
            </a:r>
            <a:r>
              <a:rPr lang="en-US" sz="2400" dirty="0">
                <a:latin typeface="Twinkl" panose="02000000000000000000" pitchFamily="2" charset="0"/>
              </a:rPr>
              <a:t>.</a:t>
            </a:r>
          </a:p>
          <a:p>
            <a:pPr marL="0" indent="0" algn="ctr">
              <a:buNone/>
            </a:pPr>
            <a:r>
              <a:rPr lang="en-US" sz="2400" dirty="0">
                <a:latin typeface="Twinkl" panose="02000000000000000000" pitchFamily="2" charset="0"/>
              </a:rPr>
              <a:t>3.20 School day ends</a:t>
            </a:r>
            <a:r>
              <a:rPr lang="en-US" sz="2800" dirty="0">
                <a:latin typeface="Twinkl" panose="02000000000000000000" pitchFamily="2" charset="0"/>
              </a:rPr>
              <a:t>. </a:t>
            </a:r>
          </a:p>
        </p:txBody>
      </p:sp>
    </p:spTree>
    <p:extLst>
      <p:ext uri="{BB962C8B-B14F-4D97-AF65-F5344CB8AC3E}">
        <p14:creationId xmlns:p14="http://schemas.microsoft.com/office/powerpoint/2010/main" val="288572932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A934D-EC2E-7475-600D-1D85269F46A7}"/>
              </a:ext>
            </a:extLst>
          </p:cNvPr>
          <p:cNvSpPr>
            <a:spLocks noGrp="1"/>
          </p:cNvSpPr>
          <p:nvPr>
            <p:ph type="title"/>
          </p:nvPr>
        </p:nvSpPr>
        <p:spPr/>
        <p:txBody>
          <a:bodyPr/>
          <a:lstStyle/>
          <a:p>
            <a:pPr algn="ctr"/>
            <a:r>
              <a:rPr lang="en-US" dirty="0"/>
              <a:t>School dinners</a:t>
            </a:r>
          </a:p>
        </p:txBody>
      </p:sp>
      <p:pic>
        <p:nvPicPr>
          <p:cNvPr id="5" name="Picture 4">
            <a:extLst>
              <a:ext uri="{FF2B5EF4-FFF2-40B4-BE49-F238E27FC236}">
                <a16:creationId xmlns:a16="http://schemas.microsoft.com/office/drawing/2014/main" id="{ABD6007C-F509-2AC1-7264-1D613B7EB378}"/>
              </a:ext>
            </a:extLst>
          </p:cNvPr>
          <p:cNvPicPr>
            <a:picLocks noChangeAspect="1"/>
          </p:cNvPicPr>
          <p:nvPr/>
        </p:nvPicPr>
        <p:blipFill>
          <a:blip r:embed="rId3"/>
          <a:stretch>
            <a:fillRect/>
          </a:stretch>
        </p:blipFill>
        <p:spPr>
          <a:xfrm>
            <a:off x="751168" y="1499345"/>
            <a:ext cx="7724101" cy="5293584"/>
          </a:xfrm>
          <a:prstGeom prst="rect">
            <a:avLst/>
          </a:prstGeom>
        </p:spPr>
      </p:pic>
    </p:spTree>
    <p:extLst>
      <p:ext uri="{BB962C8B-B14F-4D97-AF65-F5344CB8AC3E}">
        <p14:creationId xmlns:p14="http://schemas.microsoft.com/office/powerpoint/2010/main" val="70347351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School uniform</a:t>
            </a:r>
          </a:p>
        </p:txBody>
      </p:sp>
      <p:sp>
        <p:nvSpPr>
          <p:cNvPr id="3" name="Content Placeholder 2"/>
          <p:cNvSpPr>
            <a:spLocks noGrp="1"/>
          </p:cNvSpPr>
          <p:nvPr>
            <p:ph idx="1"/>
          </p:nvPr>
        </p:nvSpPr>
        <p:spPr>
          <a:xfrm>
            <a:off x="323528" y="2060848"/>
            <a:ext cx="7772400" cy="4206240"/>
          </a:xfrm>
        </p:spPr>
        <p:txBody>
          <a:bodyPr vert="horz" lIns="91440" tIns="45720" rIns="91440" bIns="45720" rtlCol="0" anchor="t">
            <a:normAutofit/>
          </a:bodyPr>
          <a:lstStyle/>
          <a:p>
            <a:r>
              <a:rPr lang="en-US" sz="2400" dirty="0">
                <a:latin typeface="Twinkl" panose="02000000000000000000" pitchFamily="2" charset="0"/>
              </a:rPr>
              <a:t>Girls                        </a:t>
            </a:r>
            <a:r>
              <a:rPr lang="en-US" sz="2400" dirty="0">
                <a:latin typeface="Twinkl" panose="02000000000000000000" pitchFamily="2" charset="0"/>
                <a:hlinkClick r:id="rId3"/>
              </a:rPr>
              <a:t>www.cornwallscreenprint.co.uk</a:t>
            </a:r>
            <a:r>
              <a:rPr lang="en-US" sz="2400" dirty="0">
                <a:latin typeface="Twinkl" panose="02000000000000000000" pitchFamily="2" charset="0"/>
              </a:rPr>
              <a:t>                                                                           </a:t>
            </a:r>
          </a:p>
          <a:p>
            <a:endParaRPr lang="en-US" dirty="0"/>
          </a:p>
          <a:p>
            <a:endParaRPr lang="en-US" dirty="0"/>
          </a:p>
          <a:p>
            <a:endParaRPr lang="en-US" dirty="0"/>
          </a:p>
          <a:p>
            <a:endParaRPr lang="en-US" dirty="0"/>
          </a:p>
        </p:txBody>
      </p:sp>
      <p:pic>
        <p:nvPicPr>
          <p:cNvPr id="1030" name="Picture 6" descr="https://attachments.office.net/owa/claire.ridpath@ststephenchurchtown.org.uk/service.svc/s/GetAttachmentThumbnail?id=AAMkADQ5NzA2MjdkLTk2N2UtNGZlYy1hY2Q4LWU0NGQyNGFlZWFkYgBGAAAAAAAdoi5vwSWrSrXgVCCaVwGdBwCqAViH6L9KQpzcDeZRSac4AAAABv2ZAACN5%2F4JFbzdQqMLwIZRyLllAAUi0OaoAAABEgAQALWr1YFHRKdLuqDeSu9bPA0%3D&amp;thumbnailType=2&amp;owa=outlook.office.com&amp;scriptVer=2019060301.14&amp;X-OWA-CANARY=tcmwgo-WA0a5ZwN77DrpYVCoxIiq7dYYFabGDj4dI0_efeYzfcXmdkYDIT_Z7tcOIjDk1m3eNP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QzMSwiZXhwIjoxNTYwMTc1MDMxLCJpc3MiOiIwMDAwMDAwMi0wMDAwLTBmZjEtY2UwMC0wMDAwMDAwMDAwMDBAMTk5NjUzYWQtYzE1Ni00YTA1LWJhZDMtMDg0YzFhMzBiNjE4IiwiYXVkIjoiMDAwMDAwMDItMDAwMC0wZmYxLWNlMDAtMDAwMDAwMDAwMDAwL2F0dGFjaG1lbnRzLm9mZmljZS5uZXRAMTk5NjUzYWQtYzE1Ni00YTA1LWJhZDMtMDg0YzFhMzBiNjE4In0.D4UDF4ruuUnyyIcO53_kZusNUym2wbW9ynh1yriMnG8LgYW9-jvJbK3NngQ0HKMcGJIMw0PJweRgzQ_7RYZHb7WhNoGZMMprfEeMKR6_e9hMaAPE95GelC5QWH97-ZCqUAi2wVY-3cnJU42iiEB6qSrTmJCkzG1JSvy4dL619CQfKPuJkzfehIwPPXoxHu6KzAsXHcEwuwTTOuQQjfEdB7UqpSvw9DWBl8feJ38LIDJYtOXCdGElMXeGEwCONWsZI0_VAOHsQLhIqqSk6WnjTsH7w7ni1A4BCf_Mk96vTPKAfiAPmlClDddCIvIkqcbC7_Jo3dn7L2C87evi7G-xjg&amp;animation=true">
            <a:extLst>
              <a:ext uri="{FF2B5EF4-FFF2-40B4-BE49-F238E27FC236}">
                <a16:creationId xmlns:a16="http://schemas.microsoft.com/office/drawing/2014/main" id="{77944068-8B54-44DA-A00A-D7633B181E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0057" y="2871618"/>
            <a:ext cx="2590355" cy="194276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attachments.office.net/owa/claire.ridpath@ststephenchurchtown.org.uk/service.svc/s/GetAttachmentThumbnail?id=AAMkADQ5NzA2MjdkLTk2N2UtNGZlYy1hY2Q4LWU0NGQyNGFlZWFkYgBGAAAAAAAdoi5vwSWrSrXgVCCaVwGdBwCqAViH6L9KQpzcDeZRSac4AAAABv2ZAACN5%2F4JFbzdQqMLwIZRyLllAAUi0OaoAAABEgAQAAnNfBxqwxVOszF2I6tbiGA%3D&amp;thumbnailType=2&amp;owa=outlook.office.com&amp;scriptVer=2019060301.14&amp;X-OWA-CANARY=kVXlo-kshE-n4c2hO-V7VyBt9daq7dYYwtXOKsCvSTQuwYms_B-ZDipNYYITWTysm5ODAiIpaE8.&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73A541A7-3247-4EFE-AC18-E423A00B67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15" y="4897125"/>
            <a:ext cx="2496277" cy="18722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attachments.office.net/owa/claire.ridpath@ststephenchurchtown.org.uk/service.svc/s/GetAttachmentThumbnail?id=AAMkADQ5NzA2MjdkLTk2N2UtNGZlYy1hY2Q4LWU0NGQyNGFlZWFkYgBGAAAAAAAdoi5vwSWrSrXgVCCaVwGdBwCqAViH6L9KQpzcDeZRSac4AAAABv2ZAACN5%2F4JFbzdQqMLwIZRyLllAAUi0OaoAAABEgAQAMB9t%2BU2G75MuqxJrZtuMiQ%3D&amp;thumbnailType=2&amp;owa=outlook.office.com&amp;scriptVer=2019060301.14&amp;X-OWA-CANARY=vtezaR_Py0ekr92L5CLrpdDwFvyq7dYYzz7xXeL5ydMxyhY5VgSEQSnql0kftBMYCAcSPXx4118.&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33537B9C-C2E0-4464-9DF3-7AA35E56292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015" b="11752"/>
          <a:stretch/>
        </p:blipFill>
        <p:spPr bwMode="auto">
          <a:xfrm rot="5400000">
            <a:off x="1613727" y="3669414"/>
            <a:ext cx="3746800" cy="20579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attachments.office.net/owa/claire.ridpath@ststephenchurchtown.org.uk/service.svc/s/GetAttachmentThumbnail?id=AAMkADQ5NzA2MjdkLTk2N2UtNGZlYy1hY2Q4LWU0NGQyNGFlZWFkYgBGAAAAAAAdoi5vwSWrSrXgVCCaVwGdBwCqAViH6L9KQpzcDeZRSac4AAAABv2ZAACN5%2F4JFbzdQqMLwIZRyLllAAUi0OaoAAABEgAQAKGlK6KpyFFPmdoOBU9Mnh8%3D&amp;thumbnailType=2&amp;owa=outlook.office.com&amp;scriptVer=2019060301.14&amp;X-OWA-CANARY=KZXbxkp_tkiBoC9hvT9Ht6CqRAWr7dYYeu8CoX4nvL-qstnPJouNGbMLR-IdhWobiclhyp_9fd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AD56FE4A-A9C8-4C08-B13F-D764D03708F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0453" b="16548"/>
          <a:stretch/>
        </p:blipFill>
        <p:spPr bwMode="auto">
          <a:xfrm rot="5400000">
            <a:off x="6131076" y="3813210"/>
            <a:ext cx="3746800" cy="177033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attachments.office.net/owa/claire.ridpath@ststephenchurchtown.org.uk/service.svc/s/GetAttachmentThumbnail?id=AAMkADQ5NzA2MjdkLTk2N2UtNGZlYy1hY2Q4LWU0NGQyNGFlZWFkYgBGAAAAAAAdoi5vwSWrSrXgVCCaVwGdBwCqAViH6L9KQpzcDeZRSac4AAAABv2ZAACN5%2F4JFbzdQqMLwIZRyLllAAUi0OaoAAABEgAQABi4nLMwkaNHhsAk6y%2FGIh4%3D&amp;thumbnailType=2&amp;owa=outlook.office.com&amp;scriptVer=2019060301.14&amp;X-OWA-CANARY=KZXbxkp_tkiBoC9hvT9Ht6CqRAWr7dYYeu8CoX4nvL-qstnPJouNGbMLR-IdhWobiclhyp_9fd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3D82E86E-2D26-4DC3-8AA4-C121488C6F5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7337" b="15015"/>
          <a:stretch/>
        </p:blipFill>
        <p:spPr bwMode="auto">
          <a:xfrm rot="5400000">
            <a:off x="3981494" y="3741234"/>
            <a:ext cx="3719837" cy="18873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School uniform</a:t>
            </a:r>
          </a:p>
        </p:txBody>
      </p:sp>
      <p:sp>
        <p:nvSpPr>
          <p:cNvPr id="3" name="Content Placeholder 2"/>
          <p:cNvSpPr>
            <a:spLocks noGrp="1"/>
          </p:cNvSpPr>
          <p:nvPr>
            <p:ph idx="1"/>
          </p:nvPr>
        </p:nvSpPr>
        <p:spPr>
          <a:xfrm>
            <a:off x="323528" y="2119996"/>
            <a:ext cx="8784976" cy="4147091"/>
          </a:xfrm>
        </p:spPr>
        <p:txBody>
          <a:bodyPr vert="horz" lIns="91440" tIns="45720" rIns="91440" bIns="45720" rtlCol="0" anchor="t">
            <a:normAutofit/>
          </a:bodyPr>
          <a:lstStyle/>
          <a:p>
            <a:r>
              <a:rPr lang="en-US" sz="2400" dirty="0">
                <a:latin typeface="Twinkl" panose="02000000000000000000" pitchFamily="2" charset="0"/>
              </a:rPr>
              <a:t>Boys                           </a:t>
            </a:r>
            <a:r>
              <a:rPr lang="en-US" sz="2400" dirty="0">
                <a:latin typeface="Twinkl" panose="02000000000000000000" pitchFamily="2" charset="0"/>
                <a:hlinkClick r:id="rId3"/>
              </a:rPr>
              <a:t>www.cornwallscreenprint.co.uk</a:t>
            </a:r>
            <a:r>
              <a:rPr lang="en-US" sz="2400" dirty="0">
                <a:latin typeface="Twinkl" panose="02000000000000000000" pitchFamily="2" charset="0"/>
              </a:rPr>
              <a:t> </a:t>
            </a:r>
          </a:p>
          <a:p>
            <a:endParaRPr lang="en-US" dirty="0"/>
          </a:p>
          <a:p>
            <a:endParaRPr lang="en-US" dirty="0"/>
          </a:p>
          <a:p>
            <a:endParaRPr lang="en-US" dirty="0"/>
          </a:p>
          <a:p>
            <a:endParaRPr lang="en-US" dirty="0"/>
          </a:p>
        </p:txBody>
      </p:sp>
      <p:pic>
        <p:nvPicPr>
          <p:cNvPr id="3076" name="Picture 4" descr="https://attachments.office.net/owa/claire.ridpath@ststephenchurchtown.org.uk/service.svc/s/GetAttachmentThumbnail?id=AAMkADQ5NzA2MjdkLTk2N2UtNGZlYy1hY2Q4LWU0NGQyNGFlZWFkYgBGAAAAAAAdoi5vwSWrSrXgVCCaVwGdBwCqAViH6L9KQpzcDeZRSac4AAAABv2ZAACN5%2F4JFbzdQqMLwIZRyLllAAUi0OaoAAABEgAQAAbmmc%2FjzExBlEg2ngysiKw%3D&amp;thumbnailType=2&amp;owa=outlook.office.com&amp;scriptVer=2019060301.14&amp;X-OWA-CANARY=KZXbxkp_tkiBoC9hvT9Ht6CqRAWr7dYYeu8CoX4nvL-qstnPJouNGbMLR-IdhWobiclhyp_9fd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E3B90E56-3E95-4958-9D62-4C875D95D2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615" b="18536"/>
          <a:stretch/>
        </p:blipFill>
        <p:spPr bwMode="auto">
          <a:xfrm rot="5400000">
            <a:off x="2492197" y="3783602"/>
            <a:ext cx="4158042" cy="186641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attachments.office.net/owa/claire.ridpath@ststephenchurchtown.org.uk/service.svc/s/GetAttachmentThumbnail?id=AAMkADQ5NzA2MjdkLTk2N2UtNGZlYy1hY2Q4LWU0NGQyNGFlZWFkYgBGAAAAAAAdoi5vwSWrSrXgVCCaVwGdBwCqAViH6L9KQpzcDeZRSac4AAAABv2ZAACN5%2F4JFbzdQqMLwIZRyLllAAUi0OaoAAABEgAQACk8zUeHl1dArASwPBjOVbo%3D&amp;thumbnailType=2&amp;owa=outlook.office.com&amp;scriptVer=2019060301.14&amp;X-OWA-CANARY=tcmwgo-WA0a5ZwN77DrpYVCoxIiq7dYYFabGDj4dI0_efeYzfcXmdkYDIT_Z7tcOIjDk1m3eNP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QzMSwiZXhwIjoxNTYwMTc1MDMxLCJpc3MiOiIwMDAwMDAwMi0wMDAwLTBmZjEtY2UwMC0wMDAwMDAwMDAwMDBAMTk5NjUzYWQtYzE1Ni00YTA1LWJhZDMtMDg0YzFhMzBiNjE4IiwiYXVkIjoiMDAwMDAwMDItMDAwMC0wZmYxLWNlMDAtMDAwMDAwMDAwMDAwL2F0dGFjaG1lbnRzLm9mZmljZS5uZXRAMTk5NjUzYWQtYzE1Ni00YTA1LWJhZDMtMDg0YzFhMzBiNjE4In0.D4UDF4ruuUnyyIcO53_kZusNUym2wbW9ynh1yriMnG8LgYW9-jvJbK3NngQ0HKMcGJIMw0PJweRgzQ_7RYZHb7WhNoGZMMprfEeMKR6_e9hMaAPE95GelC5QWH97-ZCqUAi2wVY-3cnJU42iiEB6qSrTmJCkzG1JSvy4dL619CQfKPuJkzfehIwPPXoxHu6KzAsXHcEwuwTTOuQQjfEdB7UqpSvw9DWBl8feJ38LIDJYtOXCdGElMXeGEwCONWsZI0_VAOHsQLhIqqSk6WnjTsH7w7ni1A4BCf_Mk96vTPKAfiAPmlClDddCIvIkqcbC7_Jo3dn7L2C87evi7G-xjg&amp;animation=true">
            <a:extLst>
              <a:ext uri="{FF2B5EF4-FFF2-40B4-BE49-F238E27FC236}">
                <a16:creationId xmlns:a16="http://schemas.microsoft.com/office/drawing/2014/main" id="{85F75F28-9104-407B-B0A9-20EE711B8B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722451"/>
            <a:ext cx="2968378" cy="22262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s://attachments.office.net/owa/claire.ridpath@ststephenchurchtown.org.uk/service.svc/s/GetAttachmentThumbnail?id=AAMkADQ5NzA2MjdkLTk2N2UtNGZlYy1hY2Q4LWU0NGQyNGFlZWFkYgBGAAAAAAAdoi5vwSWrSrXgVCCaVwGdBwCqAViH6L9KQpzcDeZRSac4AAAABv2ZAACN5%2F4JFbzdQqMLwIZRyLllAAUi0OaoAAABEgAQAAnNfBxqwxVOszF2I6tbiGA%3D&amp;thumbnailType=2&amp;owa=outlook.office.com&amp;scriptVer=2019060301.14&amp;X-OWA-CANARY=kVXlo-kshE-n4c2hO-V7VyBt9daq7dYYwtXOKsCvSTQuwYms_B-ZDipNYYITWTysm5ODAiIpaE8.&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58650426-8BCE-4058-A78E-F0D3C5CB3E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5108" y="4947557"/>
            <a:ext cx="2496277" cy="187220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attachments.office.net/owa/claire.ridpath@ststephenchurchtown.org.uk/service.svc/s/GetAttachmentThumbnail?id=AAMkADQ5NzA2MjdkLTk2N2UtNGZlYy1hY2Q4LWU0NGQyNGFlZWFkYgBGAAAAAAAdoi5vwSWrSrXgVCCaVwGdBwCqAViH6L9KQpzcDeZRSac4AAAABv2ZAACN5%2F4JFbzdQqMLwIZRyLllAAUi0OaoAAABEgAQAE%2FrXH%2Fv1FFGrYRi79AJgcE%3D&amp;thumbnailType=2&amp;owa=outlook.office.com&amp;scriptVer=2019060301.14&amp;X-OWA-CANARY=KZXbxkp_tkiBoC9hvT9Ht6CqRAWr7dYYeu8CoX4nvL-qstnPJouNGbMLR-IdhWobiclhyp_9fd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czMSwiZXhwIjoxNTYwMTc1MzMxLCJpc3MiOiIwMDAwMDAwMi0wMDAwLTBmZjEtY2UwMC0wMDAwMDAwMDAwMDBAMTk5NjUzYWQtYzE1Ni00YTA1LWJhZDMtMDg0YzFhMzBiNjE4IiwiYXVkIjoiMDAwMDAwMDItMDAwMC0wZmYxLWNlMDAtMDAwMDAwMDAwMDAwL2F0dGFjaG1lbnRzLm9mZmljZS5uZXRAMTk5NjUzYWQtYzE1Ni00YTA1LWJhZDMtMDg0YzFhMzBiNjE4In0.SBNyEanHd10nJX8XrkbSVGzbpGQlaI7m4tOLyOJTqxYtz4OpaCuv218BABEobz20iuPHVKSOt_q_SWmwp59uyLKFc1I7qNSAtjQuUSy6eijAhyHGVfH8Q0OGAZEfE7a0IJjJK5B3x_7vaH2IUkX1NhYNd5aeR5glsZdlIAw64S9z0DBa77NxKNJC9pYueS0j0etTfdr3rJBIcm7FfNNJorW6FZZP76BrFneHIt--yM-2tRGn919fTfoc3n1R9YVXEHMzJMpn9fdjEUCI0RK9ZcbpSTtkY3m2qixG-rh1kbBqHMLkn1AVTraR2WCh68Oc3sNE1TS3Vz66IgRAgOfBiw&amp;animation=true">
            <a:extLst>
              <a:ext uri="{FF2B5EF4-FFF2-40B4-BE49-F238E27FC236}">
                <a16:creationId xmlns:a16="http://schemas.microsoft.com/office/drawing/2014/main" id="{9315CD77-313C-4615-B989-E31CFD750F4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7534" b="16317"/>
          <a:stretch/>
        </p:blipFill>
        <p:spPr bwMode="auto">
          <a:xfrm rot="5400000">
            <a:off x="4993660" y="3693564"/>
            <a:ext cx="4147089" cy="2057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4123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err="1"/>
              <a:t>p.E</a:t>
            </a:r>
            <a:r>
              <a:rPr lang="en-GB" dirty="0"/>
              <a:t> kit</a:t>
            </a:r>
          </a:p>
        </p:txBody>
      </p:sp>
      <p:sp>
        <p:nvSpPr>
          <p:cNvPr id="3" name="Content Placeholder 2"/>
          <p:cNvSpPr>
            <a:spLocks noGrp="1"/>
          </p:cNvSpPr>
          <p:nvPr>
            <p:ph idx="1"/>
          </p:nvPr>
        </p:nvSpPr>
        <p:spPr/>
        <p:txBody>
          <a:bodyPr>
            <a:normAutofit/>
          </a:bodyPr>
          <a:lstStyle/>
          <a:p>
            <a:endParaRPr lang="en-US" dirty="0"/>
          </a:p>
          <a:p>
            <a:endParaRPr lang="en-US" dirty="0"/>
          </a:p>
          <a:p>
            <a:endParaRPr lang="en-US" dirty="0"/>
          </a:p>
          <a:p>
            <a:endParaRPr lang="en-US" dirty="0"/>
          </a:p>
        </p:txBody>
      </p:sp>
      <p:pic>
        <p:nvPicPr>
          <p:cNvPr id="2050" name="Picture 2" descr="https://attachments.office.net/owa/claire.ridpath@ststephenchurchtown.org.uk/service.svc/s/GetAttachmentThumbnail?id=AAMkADQ5NzA2MjdkLTk2N2UtNGZlYy1hY2Q4LWU0NGQyNGFlZWFkYgBGAAAAAAAdoi5vwSWrSrXgVCCaVwGdBwCqAViH6L9KQpzcDeZRSac4AAAABv2ZAACN5%2F4JFbzdQqMLwIZRyLllAAUi0OaoAAABEgAQAAtmHZb%2B4aZKvd0adhfGxng%3D&amp;thumbnailType=2&amp;owa=outlook.office.com&amp;scriptVer=2019060301.14&amp;X-OWA-CANARY=tcmwgo-WA0a5ZwN77DrpYVCoxIiq7dYYFabGDj4dI0_efeYzfcXmdkYDIT_Z7tcOIjDk1m3eNP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QzMSwiZXhwIjoxNTYwMTc1MDMxLCJpc3MiOiIwMDAwMDAwMi0wMDAwLTBmZjEtY2UwMC0wMDAwMDAwMDAwMDBAMTk5NjUzYWQtYzE1Ni00YTA1LWJhZDMtMDg0YzFhMzBiNjE4IiwiYXVkIjoiMDAwMDAwMDItMDAwMC0wZmYxLWNlMDAtMDAwMDAwMDAwMDAwL2F0dGFjaG1lbnRzLm9mZmljZS5uZXRAMTk5NjUzYWQtYzE1Ni00YTA1LWJhZDMtMDg0YzFhMzBiNjE4In0.D4UDF4ruuUnyyIcO53_kZusNUym2wbW9ynh1yriMnG8LgYW9-jvJbK3NngQ0HKMcGJIMw0PJweRgzQ_7RYZHb7WhNoGZMMprfEeMKR6_e9hMaAPE95GelC5QWH97-ZCqUAi2wVY-3cnJU42iiEB6qSrTmJCkzG1JSvy4dL619CQfKPuJkzfehIwPPXoxHu6KzAsXHcEwuwTTOuQQjfEdB7UqpSvw9DWBl8feJ38LIDJYtOXCdGElMXeGEwCONWsZI0_VAOHsQLhIqqSk6WnjTsH7w7ni1A4BCf_Mk96vTPKAfiAPmlClDddCIvIkqcbC7_Jo3dn7L2C87evi7G-xjg&amp;animation=true">
            <a:extLst>
              <a:ext uri="{FF2B5EF4-FFF2-40B4-BE49-F238E27FC236}">
                <a16:creationId xmlns:a16="http://schemas.microsoft.com/office/drawing/2014/main" id="{151322F2-1C39-4352-912B-534834461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215" y="2055085"/>
            <a:ext cx="3048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attachments.office.net/owa/claire.ridpath@ststephenchurchtown.org.uk/service.svc/s/GetAttachmentThumbnail?id=AAMkADQ5NzA2MjdkLTk2N2UtNGZlYy1hY2Q4LWU0NGQyNGFlZWFkYgBGAAAAAAAdoi5vwSWrSrXgVCCaVwGdBwCqAViH6L9KQpzcDeZRSac4AAAABv2ZAACN5%2F4JFbzdQqMLwIZRyLllAAUi0OaoAAABEgAQAASS5YLf2lVGglbP9d0zUEw%3D&amp;thumbnailType=2&amp;owa=outlook.office.com&amp;scriptVer=2019060301.14&amp;X-OWA-CANARY=tcmwgo-WA0a5ZwN77DrpYVCoxIiq7dYYFabGDj4dI0_efeYzfcXmdkYDIT_Z7tcOIjDk1m3eNP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QzMSwiZXhwIjoxNTYwMTc1MDMxLCJpc3MiOiIwMDAwMDAwMi0wMDAwLTBmZjEtY2UwMC0wMDAwMDAwMDAwMDBAMTk5NjUzYWQtYzE1Ni00YTA1LWJhZDMtMDg0YzFhMzBiNjE4IiwiYXVkIjoiMDAwMDAwMDItMDAwMC0wZmYxLWNlMDAtMDAwMDAwMDAwMDAwL2F0dGFjaG1lbnRzLm9mZmljZS5uZXRAMTk5NjUzYWQtYzE1Ni00YTA1LWJhZDMtMDg0YzFhMzBiNjE4In0.D4UDF4ruuUnyyIcO53_kZusNUym2wbW9ynh1yriMnG8LgYW9-jvJbK3NngQ0HKMcGJIMw0PJweRgzQ_7RYZHb7WhNoGZMMprfEeMKR6_e9hMaAPE95GelC5QWH97-ZCqUAi2wVY-3cnJU42iiEB6qSrTmJCkzG1JSvy4dL619CQfKPuJkzfehIwPPXoxHu6KzAsXHcEwuwTTOuQQjfEdB7UqpSvw9DWBl8feJ38LIDJYtOXCdGElMXeGEwCONWsZI0_VAOHsQLhIqqSk6WnjTsH7w7ni1A4BCf_Mk96vTPKAfiAPmlClDddCIvIkqcbC7_Jo3dn7L2C87evi7G-xjg&amp;animation=true">
            <a:extLst>
              <a:ext uri="{FF2B5EF4-FFF2-40B4-BE49-F238E27FC236}">
                <a16:creationId xmlns:a16="http://schemas.microsoft.com/office/drawing/2014/main" id="{BC1E2FD7-9AF8-4AC3-9A1E-B2674CD9A5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9126" y="4426280"/>
            <a:ext cx="3048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attachments.office.net/owa/claire.ridpath@ststephenchurchtown.org.uk/service.svc/s/GetAttachmentThumbnail?id=AAMkADQ5NzA2MjdkLTk2N2UtNGZlYy1hY2Q4LWU0NGQyNGFlZWFkYgBGAAAAAAAdoi5vwSWrSrXgVCCaVwGdBwCqAViH6L9KQpzcDeZRSac4AAAABv2ZAACN5%2F4JFbzdQqMLwIZRyLllAAUi0OaoAAABEgAQAB6Splb3%2BJdMr2%2B5GhMTa8o%3D&amp;thumbnailType=2&amp;owa=outlook.office.com&amp;scriptVer=2019060301.14&amp;X-OWA-CANARY=tcmwgo-WA0a5ZwN77DrpYVCoxIiq7dYYFabGDj4dI0_efeYzfcXmdkYDIT_Z7tcOIjDk1m3eNP0.&amp;token=eyJhbGciOiJSUzI1NiIsImtpZCI6IjA2MDBGOUY2NzQ2MjA3MzdFNzM0MDRFMjg3QzQ1QTgxOENCN0NFQjgiLCJ4NXQiOiJCZ0Q1OW5SaUJ6Zm5OQVRpaDhSYWdZeTN6cmciLCJ0eXAiOiJKV1QifQ.eyJ2ZXIiOiJFeGNoYW5nZS5DYWxsYmFjay5WMSIsImFwcGN0eHNlbmRlciI6Ik93YURvd25sb2FkQDE5OTY1M2FkLWMxNTYtNGEwNS1iYWQzLTA4NGMxYTMwYjYxOCIsImFwcGN0eCI6IntcIm1zZXhjaHByb3RcIjpcIm93YVwiLFwicHJpbWFyeXNpZFwiOlwiUy0xLTUtMjEtMTM3NjU3MDY2Mi0zNTY1MjMyNzE2LTExODc2MTgxOTctMjI1OTkwNVwiLFwicHVpZFwiOlwiMTE1Mzk3NzAyNTExODAxNzU5N1wiLFwib2lkXCI6XCIwZDQ2MDRmZi1kZjdjLTRjNmEtOWQ4OC1hM2U4ZTRlZTQzZDlcIixcInNjb3BlXCI6XCJPd2FEb3dubG9hZFwifSIsIm5iZiI6MTU2MDE3NDQzMSwiZXhwIjoxNTYwMTc1MDMxLCJpc3MiOiIwMDAwMDAwMi0wMDAwLTBmZjEtY2UwMC0wMDAwMDAwMDAwMDBAMTk5NjUzYWQtYzE1Ni00YTA1LWJhZDMtMDg0YzFhMzBiNjE4IiwiYXVkIjoiMDAwMDAwMDItMDAwMC0wZmYxLWNlMDAtMDAwMDAwMDAwMDAwL2F0dGFjaG1lbnRzLm9mZmljZS5uZXRAMTk5NjUzYWQtYzE1Ni00YTA1LWJhZDMtMDg0YzFhMzBiNjE4In0.D4UDF4ruuUnyyIcO53_kZusNUym2wbW9ynh1yriMnG8LgYW9-jvJbK3NngQ0HKMcGJIMw0PJweRgzQ_7RYZHb7WhNoGZMMprfEeMKR6_e9hMaAPE95GelC5QWH97-ZCqUAi2wVY-3cnJU42iiEB6qSrTmJCkzG1JSvy4dL619CQfKPuJkzfehIwPPXoxHu6KzAsXHcEwuwTTOuQQjfEdB7UqpSvw9DWBl8feJ38LIDJYtOXCdGElMXeGEwCONWsZI0_VAOHsQLhIqqSk6WnjTsH7w7ni1A4BCf_Mk96vTPKAfiAPmlClDddCIvIkqcbC7_Jo3dn7L2C87evi7G-xjg&amp;animation=true">
            <a:extLst>
              <a:ext uri="{FF2B5EF4-FFF2-40B4-BE49-F238E27FC236}">
                <a16:creationId xmlns:a16="http://schemas.microsoft.com/office/drawing/2014/main" id="{B229315A-2AD0-475C-B25C-3D8327A8CF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144457" y="2336821"/>
            <a:ext cx="2836910" cy="21256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4A978CA8-2408-14C3-A5DB-BD1A67B74A6C}"/>
              </a:ext>
            </a:extLst>
          </p:cNvPr>
          <p:cNvPicPr>
            <a:picLocks noChangeAspect="1"/>
          </p:cNvPicPr>
          <p:nvPr/>
        </p:nvPicPr>
        <p:blipFill>
          <a:blip r:embed="rId6"/>
          <a:stretch>
            <a:fillRect/>
          </a:stretch>
        </p:blipFill>
        <p:spPr>
          <a:xfrm>
            <a:off x="6628807" y="2321312"/>
            <a:ext cx="2042809" cy="1532107"/>
          </a:xfrm>
          <a:prstGeom prst="rect">
            <a:avLst/>
          </a:prstGeom>
        </p:spPr>
      </p:pic>
      <p:pic>
        <p:nvPicPr>
          <p:cNvPr id="1030" name="Picture 6" descr="Black Regular Length 2 Pack Cotton Rich Stretch Cycle Shorts (3-16yrs) - Image 2 of 5">
            <a:extLst>
              <a:ext uri="{FF2B5EF4-FFF2-40B4-BE49-F238E27FC236}">
                <a16:creationId xmlns:a16="http://schemas.microsoft.com/office/drawing/2014/main" id="{85CF83A6-1417-F23F-344E-A800F51C4B7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401" t="22700" r="16401" b="23751"/>
          <a:stretch/>
        </p:blipFill>
        <p:spPr bwMode="auto">
          <a:xfrm>
            <a:off x="5607462" y="4347779"/>
            <a:ext cx="2236484"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73109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2189" y="284176"/>
            <a:ext cx="7338060" cy="1508760"/>
          </a:xfrm>
        </p:spPr>
        <p:txBody>
          <a:bodyPr>
            <a:normAutofit/>
          </a:bodyPr>
          <a:lstStyle/>
          <a:p>
            <a:r>
              <a:rPr lang="en-GB" dirty="0"/>
              <a:t>Important dates</a:t>
            </a:r>
            <a:endParaRPr lang="en-GB"/>
          </a:p>
        </p:txBody>
      </p:sp>
      <p:pic>
        <p:nvPicPr>
          <p:cNvPr id="10" name="Picture 9">
            <a:extLst>
              <a:ext uri="{FF2B5EF4-FFF2-40B4-BE49-F238E27FC236}">
                <a16:creationId xmlns:a16="http://schemas.microsoft.com/office/drawing/2014/main" id="{48597C08-069D-86A5-26AC-7092054E3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149" y="2250503"/>
            <a:ext cx="5106818" cy="3613073"/>
          </a:xfrm>
          <a:prstGeom prst="rect">
            <a:avLst/>
          </a:prstGeom>
        </p:spPr>
      </p:pic>
      <p:sp>
        <p:nvSpPr>
          <p:cNvPr id="3" name="Content Placeholder 2"/>
          <p:cNvSpPr>
            <a:spLocks noGrp="1"/>
          </p:cNvSpPr>
          <p:nvPr>
            <p:ph idx="1"/>
          </p:nvPr>
        </p:nvSpPr>
        <p:spPr>
          <a:xfrm>
            <a:off x="5714999" y="2045110"/>
            <a:ext cx="2525249" cy="4172810"/>
          </a:xfrm>
        </p:spPr>
        <p:txBody>
          <a:bodyPr vert="horz" lIns="91440" tIns="45720" rIns="91440" bIns="45720" rtlCol="0">
            <a:normAutofit/>
          </a:bodyPr>
          <a:lstStyle/>
          <a:p>
            <a:pPr marL="0" indent="0">
              <a:buNone/>
            </a:pPr>
            <a:endParaRPr lang="en-US" sz="1600" dirty="0"/>
          </a:p>
          <a:p>
            <a:pPr marL="0" indent="0">
              <a:buNone/>
            </a:pPr>
            <a:endParaRPr lang="en-US" sz="1600" dirty="0"/>
          </a:p>
          <a:p>
            <a:endParaRPr lang="en-GB" sz="1600" dirty="0"/>
          </a:p>
        </p:txBody>
      </p:sp>
      <p:sp>
        <p:nvSpPr>
          <p:cNvPr id="4" name="AutoShape 2" descr="Image preview">
            <a:extLst>
              <a:ext uri="{FF2B5EF4-FFF2-40B4-BE49-F238E27FC236}">
                <a16:creationId xmlns:a16="http://schemas.microsoft.com/office/drawing/2014/main" id="{9E01D376-94BE-F487-2A00-D60A4192D9F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Image preview">
            <a:extLst>
              <a:ext uri="{FF2B5EF4-FFF2-40B4-BE49-F238E27FC236}">
                <a16:creationId xmlns:a16="http://schemas.microsoft.com/office/drawing/2014/main" id="{BFAE39AE-0C95-E856-E2F7-51743716C8DF}"/>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preview">
            <a:extLst>
              <a:ext uri="{FF2B5EF4-FFF2-40B4-BE49-F238E27FC236}">
                <a16:creationId xmlns:a16="http://schemas.microsoft.com/office/drawing/2014/main" id="{A602C9AF-10ED-834B-9E7E-7548F1DD4FCB}"/>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a:extLst>
              <a:ext uri="{FF2B5EF4-FFF2-40B4-BE49-F238E27FC236}">
                <a16:creationId xmlns:a16="http://schemas.microsoft.com/office/drawing/2014/main" id="{FB6C4AE3-516F-9CD4-CF80-C86B3F35FA44}"/>
              </a:ext>
            </a:extLst>
          </p:cNvPr>
          <p:cNvSpPr txBox="1"/>
          <p:nvPr/>
        </p:nvSpPr>
        <p:spPr>
          <a:xfrm>
            <a:off x="6300192" y="2348880"/>
            <a:ext cx="2094020" cy="3693319"/>
          </a:xfrm>
          <a:prstGeom prst="rect">
            <a:avLst/>
          </a:prstGeom>
          <a:noFill/>
        </p:spPr>
        <p:txBody>
          <a:bodyPr wrap="square" lIns="91440" tIns="45720" rIns="91440" bIns="45720" rtlCol="0" anchor="t">
            <a:spAutoFit/>
          </a:bodyPr>
          <a:lstStyle/>
          <a:p>
            <a:r>
              <a:rPr lang="en-GB" dirty="0"/>
              <a:t>1:1 parent / teacher meetings – 25</a:t>
            </a:r>
            <a:r>
              <a:rPr lang="en-GB" baseline="30000" dirty="0"/>
              <a:t>th</a:t>
            </a:r>
            <a:r>
              <a:rPr lang="en-GB" dirty="0"/>
              <a:t> June all day</a:t>
            </a:r>
          </a:p>
          <a:p>
            <a:endParaRPr lang="en-GB" dirty="0"/>
          </a:p>
          <a:p>
            <a:r>
              <a:rPr lang="en-GB" dirty="0"/>
              <a:t>Transition 1 – 3</a:t>
            </a:r>
            <a:r>
              <a:rPr lang="en-GB" baseline="30000" dirty="0"/>
              <a:t>rd</a:t>
            </a:r>
            <a:r>
              <a:rPr lang="en-GB" dirty="0"/>
              <a:t> July </a:t>
            </a:r>
          </a:p>
          <a:p>
            <a:endParaRPr lang="en-GB" dirty="0"/>
          </a:p>
          <a:p>
            <a:r>
              <a:rPr lang="en-GB" dirty="0"/>
              <a:t>Transition 2 – 10</a:t>
            </a:r>
            <a:r>
              <a:rPr lang="en-GB" baseline="30000" dirty="0"/>
              <a:t>th</a:t>
            </a:r>
            <a:r>
              <a:rPr lang="en-GB" dirty="0"/>
              <a:t> July</a:t>
            </a:r>
          </a:p>
          <a:p>
            <a:endParaRPr lang="en-GB" dirty="0"/>
          </a:p>
          <a:p>
            <a:r>
              <a:rPr lang="en-GB"/>
              <a:t>Start school – Monday 7th September</a:t>
            </a:r>
            <a:endParaRPr lang="en-GB" dirty="0"/>
          </a:p>
        </p:txBody>
      </p:sp>
    </p:spTree>
    <p:extLst>
      <p:ext uri="{BB962C8B-B14F-4D97-AF65-F5344CB8AC3E}">
        <p14:creationId xmlns:p14="http://schemas.microsoft.com/office/powerpoint/2010/main" val="4187924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9532DCB-013C-6B92-9746-4D0B28EFA53B}"/>
              </a:ext>
            </a:extLst>
          </p:cNvPr>
          <p:cNvSpPr txBox="1">
            <a:spLocks/>
          </p:cNvSpPr>
          <p:nvPr/>
        </p:nvSpPr>
        <p:spPr>
          <a:xfrm>
            <a:off x="902189" y="1484784"/>
            <a:ext cx="7338060" cy="4926320"/>
          </a:xfrm>
          <a:prstGeom prst="rect">
            <a:avLst/>
          </a:prstGeom>
        </p:spPr>
        <p:txBody>
          <a:bodyPr vert="horz" lIns="91440" tIns="45720" rIns="91440" bIns="45720" rtlCol="0">
            <a:normAutofit fontScale="85000" lnSpcReduction="1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r>
              <a:rPr lang="en-US" sz="1900" b="1" dirty="0">
                <a:latin typeface="Twinkl" panose="02000000000000000000" pitchFamily="2" charset="0"/>
              </a:rPr>
              <a:t>1. Transition letter with timings for Stay and Play and September dates</a:t>
            </a:r>
          </a:p>
          <a:p>
            <a:pPr marL="0" indent="0">
              <a:buFont typeface="Wingdings" pitchFamily="2" charset="2"/>
              <a:buNone/>
            </a:pPr>
            <a:r>
              <a:rPr lang="en-US" sz="1900" b="1" dirty="0">
                <a:latin typeface="Twinkl" panose="02000000000000000000" pitchFamily="2" charset="0"/>
              </a:rPr>
              <a:t>2. Calendar dates for school year 2026/27</a:t>
            </a:r>
          </a:p>
          <a:p>
            <a:pPr marL="0" indent="0">
              <a:buFont typeface="Wingdings" pitchFamily="2" charset="2"/>
              <a:buNone/>
            </a:pPr>
            <a:r>
              <a:rPr lang="en-US" sz="1900" b="1" dirty="0">
                <a:latin typeface="Twinkl" panose="02000000000000000000" pitchFamily="2" charset="0"/>
              </a:rPr>
              <a:t>3. Breakfast club / After school club information</a:t>
            </a:r>
          </a:p>
          <a:p>
            <a:pPr marL="0" indent="0">
              <a:buFont typeface="Wingdings" pitchFamily="2" charset="2"/>
              <a:buNone/>
            </a:pPr>
            <a:r>
              <a:rPr lang="en-US" sz="1900" b="1" dirty="0">
                <a:latin typeface="Twinkl" panose="02000000000000000000" pitchFamily="2" charset="0"/>
              </a:rPr>
              <a:t>4. Letter formation using Little Wandle </a:t>
            </a:r>
          </a:p>
          <a:p>
            <a:pPr marL="0" indent="0">
              <a:buFont typeface="Wingdings" pitchFamily="2" charset="2"/>
              <a:buNone/>
            </a:pPr>
            <a:r>
              <a:rPr lang="en-US" sz="1900" b="1" dirty="0">
                <a:latin typeface="Twinkl" panose="02000000000000000000" pitchFamily="2" charset="0"/>
              </a:rPr>
              <a:t>5. Stages of pencil grip</a:t>
            </a:r>
          </a:p>
          <a:p>
            <a:pPr marL="0" indent="0">
              <a:buFont typeface="Wingdings" pitchFamily="2" charset="2"/>
              <a:buNone/>
            </a:pPr>
            <a:r>
              <a:rPr lang="en-US" sz="1900" b="1" dirty="0">
                <a:latin typeface="Twinkl" panose="02000000000000000000" pitchFamily="2" charset="0"/>
              </a:rPr>
              <a:t>6.. Number game with number formation – dice and whiteboard pen</a:t>
            </a:r>
          </a:p>
          <a:p>
            <a:pPr marL="0" indent="0">
              <a:buFont typeface="Wingdings" pitchFamily="2" charset="2"/>
              <a:buNone/>
            </a:pPr>
            <a:r>
              <a:rPr lang="en-US" sz="1900" b="1" dirty="0">
                <a:latin typeface="Twinkl" panose="02000000000000000000" pitchFamily="2" charset="0"/>
              </a:rPr>
              <a:t>7. Tapestry</a:t>
            </a:r>
          </a:p>
          <a:p>
            <a:pPr marL="0" indent="0">
              <a:buFont typeface="Wingdings" pitchFamily="2" charset="2"/>
              <a:buNone/>
            </a:pPr>
            <a:r>
              <a:rPr lang="en-US" sz="1900" b="1" dirty="0">
                <a:latin typeface="Twinkl" panose="02000000000000000000" pitchFamily="2" charset="0"/>
              </a:rPr>
              <a:t>8. Toothbrush and paste </a:t>
            </a:r>
          </a:p>
          <a:p>
            <a:pPr marL="0" indent="0">
              <a:buFont typeface="Wingdings" pitchFamily="2" charset="2"/>
              <a:buNone/>
            </a:pPr>
            <a:r>
              <a:rPr lang="en-US" sz="1900" b="1" dirty="0">
                <a:latin typeface="Twinkl" panose="02000000000000000000" pitchFamily="2" charset="0"/>
              </a:rPr>
              <a:t>9. READY for school / toilet training</a:t>
            </a:r>
          </a:p>
          <a:p>
            <a:pPr marL="0" indent="0">
              <a:buFont typeface="Wingdings" pitchFamily="2" charset="2"/>
              <a:buNone/>
            </a:pPr>
            <a:r>
              <a:rPr lang="en-US" sz="1900" b="1" dirty="0">
                <a:latin typeface="Twinkl" panose="02000000000000000000" pitchFamily="2" charset="0"/>
              </a:rPr>
              <a:t>10. Health Care Plan – please return this form with any medical information</a:t>
            </a:r>
          </a:p>
          <a:p>
            <a:pPr marL="0" indent="0">
              <a:buFont typeface="Wingdings" pitchFamily="2" charset="2"/>
              <a:buNone/>
            </a:pPr>
            <a:r>
              <a:rPr lang="en-US" sz="1900" b="1" dirty="0">
                <a:latin typeface="Twinkl" panose="02000000000000000000" pitchFamily="2" charset="0"/>
              </a:rPr>
              <a:t>(including asthma)</a:t>
            </a:r>
          </a:p>
          <a:p>
            <a:pPr marL="0" indent="0">
              <a:buFont typeface="Wingdings" pitchFamily="2" charset="2"/>
              <a:buNone/>
            </a:pPr>
            <a:r>
              <a:rPr lang="en-US" sz="1900" b="1" dirty="0">
                <a:latin typeface="Twinkl" panose="02000000000000000000" pitchFamily="2" charset="0"/>
              </a:rPr>
              <a:t>11. Tapestry information /consent</a:t>
            </a:r>
          </a:p>
          <a:p>
            <a:pPr marL="0" indent="0">
              <a:buFont typeface="Wingdings" pitchFamily="2" charset="2"/>
              <a:buNone/>
            </a:pPr>
            <a:r>
              <a:rPr lang="en-US" sz="1900" b="1" dirty="0">
                <a:latin typeface="Twinkl" panose="02000000000000000000" pitchFamily="2" charset="0"/>
              </a:rPr>
              <a:t>Free School Meals and Pupil Premium (link to be sent)</a:t>
            </a:r>
          </a:p>
          <a:p>
            <a:pPr marL="0" indent="0">
              <a:buFont typeface="Wingdings" pitchFamily="2" charset="2"/>
              <a:buNone/>
            </a:pPr>
            <a:endParaRPr lang="en-US" sz="1000" dirty="0"/>
          </a:p>
          <a:p>
            <a:pPr>
              <a:buFontTx/>
              <a:buChar char="-"/>
            </a:pPr>
            <a:endParaRPr lang="en-US" sz="1000" dirty="0"/>
          </a:p>
          <a:p>
            <a:pPr marL="0" indent="0">
              <a:buFont typeface="Wingdings" pitchFamily="2" charset="2"/>
              <a:buNone/>
            </a:pPr>
            <a:endParaRPr lang="en-US" sz="1000" dirty="0"/>
          </a:p>
          <a:p>
            <a:pPr marL="0" indent="0">
              <a:buFont typeface="Wingdings" pitchFamily="2" charset="2"/>
              <a:buNone/>
            </a:pPr>
            <a:endParaRPr lang="en-US" sz="1000" dirty="0"/>
          </a:p>
          <a:p>
            <a:endParaRPr lang="en-GB" sz="1000" dirty="0"/>
          </a:p>
        </p:txBody>
      </p:sp>
      <p:sp>
        <p:nvSpPr>
          <p:cNvPr id="3" name="TextBox 2">
            <a:extLst>
              <a:ext uri="{FF2B5EF4-FFF2-40B4-BE49-F238E27FC236}">
                <a16:creationId xmlns:a16="http://schemas.microsoft.com/office/drawing/2014/main" id="{F5A4511C-E692-B113-6E9D-9A3A8216AAC1}"/>
              </a:ext>
            </a:extLst>
          </p:cNvPr>
          <p:cNvSpPr txBox="1"/>
          <p:nvPr/>
        </p:nvSpPr>
        <p:spPr>
          <a:xfrm>
            <a:off x="755576" y="548680"/>
            <a:ext cx="5544616" cy="369332"/>
          </a:xfrm>
          <a:prstGeom prst="rect">
            <a:avLst/>
          </a:prstGeom>
          <a:noFill/>
        </p:spPr>
        <p:txBody>
          <a:bodyPr wrap="square" rtlCol="0">
            <a:spAutoFit/>
          </a:bodyPr>
          <a:lstStyle/>
          <a:p>
            <a:r>
              <a:rPr lang="en-GB" dirty="0"/>
              <a:t>Welcome Packs</a:t>
            </a:r>
          </a:p>
        </p:txBody>
      </p:sp>
    </p:spTree>
    <p:extLst>
      <p:ext uri="{BB962C8B-B14F-4D97-AF65-F5344CB8AC3E}">
        <p14:creationId xmlns:p14="http://schemas.microsoft.com/office/powerpoint/2010/main" val="39536647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additive="base">
                                        <p:cTn id="7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
                                            <p:txEl>
                                              <p:pRg st="12" end="12"/>
                                            </p:txEl>
                                          </p:spTgt>
                                        </p:tgtEl>
                                        <p:attrNameLst>
                                          <p:attrName>style.visibility</p:attrName>
                                        </p:attrNameLst>
                                      </p:cBhvr>
                                      <p:to>
                                        <p:strVal val="visible"/>
                                      </p:to>
                                    </p:set>
                                    <p:anim calcmode="lin" valueType="num">
                                      <p:cBhvr additive="base">
                                        <p:cTn id="79"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2189" y="284176"/>
            <a:ext cx="7338060" cy="1508760"/>
          </a:xfrm>
        </p:spPr>
        <p:txBody>
          <a:bodyPr>
            <a:normAutofit/>
          </a:bodyPr>
          <a:lstStyle/>
          <a:p>
            <a:r>
              <a:rPr lang="en-US" dirty="0"/>
              <a:t>When does reading begin?</a:t>
            </a:r>
            <a:endParaRPr lang="en-GB"/>
          </a:p>
        </p:txBody>
      </p:sp>
      <p:pic>
        <p:nvPicPr>
          <p:cNvPr id="6" name="Picture 5">
            <a:extLst>
              <a:ext uri="{FF2B5EF4-FFF2-40B4-BE49-F238E27FC236}">
                <a16:creationId xmlns:a16="http://schemas.microsoft.com/office/drawing/2014/main" id="{F2914643-DDF5-0026-5040-95A3A454AFB9}"/>
              </a:ext>
            </a:extLst>
          </p:cNvPr>
          <p:cNvPicPr>
            <a:picLocks noChangeAspect="1"/>
          </p:cNvPicPr>
          <p:nvPr/>
        </p:nvPicPr>
        <p:blipFill>
          <a:blip r:embed="rId3"/>
          <a:stretch>
            <a:fillRect/>
          </a:stretch>
        </p:blipFill>
        <p:spPr>
          <a:xfrm>
            <a:off x="323528" y="2263615"/>
            <a:ext cx="2284038" cy="2206873"/>
          </a:xfrm>
          <a:prstGeom prst="rect">
            <a:avLst/>
          </a:prstGeom>
        </p:spPr>
      </p:pic>
      <p:sp>
        <p:nvSpPr>
          <p:cNvPr id="3" name="Content Placeholder 2"/>
          <p:cNvSpPr>
            <a:spLocks noGrp="1"/>
          </p:cNvSpPr>
          <p:nvPr>
            <p:ph idx="1"/>
          </p:nvPr>
        </p:nvSpPr>
        <p:spPr>
          <a:xfrm>
            <a:off x="2771800" y="2011680"/>
            <a:ext cx="6264696" cy="4729688"/>
          </a:xfrm>
        </p:spPr>
        <p:txBody>
          <a:bodyPr vert="horz" lIns="91440" tIns="45720" rIns="91440" bIns="45720" rtlCol="0">
            <a:normAutofit fontScale="92500" lnSpcReduction="20000"/>
          </a:bodyPr>
          <a:lstStyle/>
          <a:p>
            <a:r>
              <a:rPr lang="en-US" sz="2400" dirty="0">
                <a:latin typeface="Twinkl" panose="02000000000000000000" pitchFamily="2" charset="0"/>
              </a:rPr>
              <a:t>Parent phonic &amp; reading meeting in September.</a:t>
            </a:r>
          </a:p>
          <a:p>
            <a:pPr marL="0" indent="0">
              <a:buNone/>
            </a:pPr>
            <a:endParaRPr lang="en-US" sz="2400" dirty="0">
              <a:latin typeface="Twinkl" panose="02000000000000000000" pitchFamily="2" charset="0"/>
            </a:endParaRPr>
          </a:p>
          <a:p>
            <a:r>
              <a:rPr lang="en-US" sz="2400" dirty="0">
                <a:latin typeface="Twinkl" panose="02000000000000000000" pitchFamily="2" charset="0"/>
              </a:rPr>
              <a:t>All children will begin with a non-word reading book during the first few weeks until first group of sounds have been taught.</a:t>
            </a:r>
          </a:p>
          <a:p>
            <a:endParaRPr lang="en-US" sz="2400" dirty="0">
              <a:latin typeface="Twinkl" panose="02000000000000000000" pitchFamily="2" charset="0"/>
            </a:endParaRPr>
          </a:p>
          <a:p>
            <a:r>
              <a:rPr lang="en-US" sz="2400" dirty="0">
                <a:latin typeface="Twinkl" panose="02000000000000000000" pitchFamily="2" charset="0"/>
              </a:rPr>
              <a:t>Children are encouraged to share their school reading book at home daily. </a:t>
            </a:r>
          </a:p>
          <a:p>
            <a:r>
              <a:rPr lang="en-US" sz="2400" dirty="0">
                <a:latin typeface="Twinkl" panose="02000000000000000000" pitchFamily="2" charset="0"/>
              </a:rPr>
              <a:t>Yellow reading records. Parents to record regularly when they read at home.</a:t>
            </a:r>
          </a:p>
          <a:p>
            <a:pPr marL="0" indent="0">
              <a:buNone/>
            </a:pPr>
            <a:endParaRPr lang="en-US" sz="2400" dirty="0">
              <a:latin typeface="Twinkl" panose="02000000000000000000" pitchFamily="2" charset="0"/>
            </a:endParaRPr>
          </a:p>
          <a:p>
            <a:r>
              <a:rPr lang="en-US" sz="2400" dirty="0">
                <a:latin typeface="Twinkl" panose="02000000000000000000" pitchFamily="2" charset="0"/>
              </a:rPr>
              <a:t>Children will receive a weekly Library book to share at home.</a:t>
            </a:r>
          </a:p>
          <a:p>
            <a:pPr>
              <a:buNone/>
            </a:pPr>
            <a:endParaRPr lang="en-US" sz="1900" dirty="0"/>
          </a:p>
          <a:p>
            <a:endParaRPr lang="en-GB" sz="1900" dirty="0"/>
          </a:p>
        </p:txBody>
      </p:sp>
      <p:pic>
        <p:nvPicPr>
          <p:cNvPr id="2054" name="Picture 6">
            <a:extLst>
              <a:ext uri="{FF2B5EF4-FFF2-40B4-BE49-F238E27FC236}">
                <a16:creationId xmlns:a16="http://schemas.microsoft.com/office/drawing/2014/main" id="{441A4B2B-9338-251A-F45D-78B070400D8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762" t="10761" r="9454" b="12070"/>
          <a:stretch/>
        </p:blipFill>
        <p:spPr bwMode="auto">
          <a:xfrm>
            <a:off x="534935" y="4775201"/>
            <a:ext cx="1861224" cy="18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5062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02189" y="284176"/>
            <a:ext cx="7338060" cy="1508760"/>
          </a:xfrm>
        </p:spPr>
        <p:txBody>
          <a:bodyPr>
            <a:normAutofit/>
          </a:bodyPr>
          <a:lstStyle/>
          <a:p>
            <a:r>
              <a:rPr lang="en-GB" dirty="0"/>
              <a:t>All about me </a:t>
            </a:r>
            <a:endParaRPr lang="en-GB"/>
          </a:p>
        </p:txBody>
      </p:sp>
      <p:sp>
        <p:nvSpPr>
          <p:cNvPr id="3" name="Content Placeholder 2"/>
          <p:cNvSpPr>
            <a:spLocks noGrp="1"/>
          </p:cNvSpPr>
          <p:nvPr>
            <p:ph idx="1"/>
          </p:nvPr>
        </p:nvSpPr>
        <p:spPr>
          <a:xfrm>
            <a:off x="35496" y="1988840"/>
            <a:ext cx="5760640" cy="4229080"/>
          </a:xfrm>
        </p:spPr>
        <p:txBody>
          <a:bodyPr vert="horz" lIns="91440" tIns="45720" rIns="91440" bIns="45720" rtlCol="0">
            <a:normAutofit/>
          </a:bodyPr>
          <a:lstStyle/>
          <a:p>
            <a:pPr marL="0" indent="0">
              <a:buNone/>
            </a:pPr>
            <a:r>
              <a:rPr lang="en-US" sz="2000" dirty="0">
                <a:latin typeface="Twinkl" panose="02000000000000000000" pitchFamily="2" charset="0"/>
              </a:rPr>
              <a:t>To begin our new topic we would like your child to create a box filled with objects which tells us about them. This could include:</a:t>
            </a:r>
          </a:p>
          <a:p>
            <a:pPr>
              <a:buFontTx/>
              <a:buChar char="-"/>
            </a:pPr>
            <a:r>
              <a:rPr lang="en-US" sz="2000" dirty="0">
                <a:latin typeface="Twinkl" panose="02000000000000000000" pitchFamily="2" charset="0"/>
              </a:rPr>
              <a:t>Special photographs</a:t>
            </a:r>
          </a:p>
          <a:p>
            <a:pPr>
              <a:buFontTx/>
              <a:buChar char="-"/>
            </a:pPr>
            <a:r>
              <a:rPr lang="en-US" sz="2000" dirty="0">
                <a:latin typeface="Twinkl" panose="02000000000000000000" pitchFamily="2" charset="0"/>
              </a:rPr>
              <a:t>A </a:t>
            </a:r>
            <a:r>
              <a:rPr lang="en-US" sz="2000" dirty="0" err="1">
                <a:latin typeface="Twinkl" panose="02000000000000000000" pitchFamily="2" charset="0"/>
              </a:rPr>
              <a:t>favourite</a:t>
            </a:r>
            <a:r>
              <a:rPr lang="en-US" sz="2000" dirty="0">
                <a:latin typeface="Twinkl" panose="02000000000000000000" pitchFamily="2" charset="0"/>
              </a:rPr>
              <a:t> book  / toy</a:t>
            </a:r>
          </a:p>
          <a:p>
            <a:pPr>
              <a:buFontTx/>
              <a:buChar char="-"/>
            </a:pPr>
            <a:r>
              <a:rPr lang="en-US" sz="2000" dirty="0">
                <a:latin typeface="Twinkl" panose="02000000000000000000" pitchFamily="2" charset="0"/>
              </a:rPr>
              <a:t>Special pictures / paintings / crafts</a:t>
            </a:r>
          </a:p>
          <a:p>
            <a:pPr>
              <a:buFontTx/>
              <a:buChar char="-"/>
            </a:pPr>
            <a:r>
              <a:rPr lang="en-US" sz="2000" dirty="0">
                <a:latin typeface="Twinkl" panose="02000000000000000000" pitchFamily="2" charset="0"/>
              </a:rPr>
              <a:t>Postcards / pictures of special places</a:t>
            </a:r>
          </a:p>
          <a:p>
            <a:pPr marL="0" indent="0">
              <a:buNone/>
            </a:pPr>
            <a:endParaRPr lang="en-US" sz="2000" dirty="0">
              <a:latin typeface="Twinkl" panose="02000000000000000000" pitchFamily="2" charset="0"/>
            </a:endParaRPr>
          </a:p>
          <a:p>
            <a:pPr marL="0" indent="0">
              <a:buNone/>
            </a:pPr>
            <a:r>
              <a:rPr lang="en-US" sz="2000" dirty="0">
                <a:latin typeface="Twinkl" panose="02000000000000000000" pitchFamily="2" charset="0"/>
              </a:rPr>
              <a:t>Please bring into school during the first few days and we will keep them in class for the half term. </a:t>
            </a:r>
          </a:p>
          <a:p>
            <a:endParaRPr lang="en-GB" sz="2000" dirty="0"/>
          </a:p>
        </p:txBody>
      </p:sp>
      <p:pic>
        <p:nvPicPr>
          <p:cNvPr id="4" name="Picture 4" descr="A picture containing text, indoor&#10;&#10;Description automatically generated">
            <a:extLst>
              <a:ext uri="{FF2B5EF4-FFF2-40B4-BE49-F238E27FC236}">
                <a16:creationId xmlns:a16="http://schemas.microsoft.com/office/drawing/2014/main" id="{1DC279AC-19EA-0418-DDFB-4848C0FDF178}"/>
              </a:ext>
            </a:extLst>
          </p:cNvPr>
          <p:cNvPicPr>
            <a:picLocks noChangeAspect="1"/>
          </p:cNvPicPr>
          <p:nvPr/>
        </p:nvPicPr>
        <p:blipFill rotWithShape="1">
          <a:blip r:embed="rId3"/>
          <a:srcRect t="19577" r="3" b="21786"/>
          <a:stretch/>
        </p:blipFill>
        <p:spPr>
          <a:xfrm>
            <a:off x="5885411" y="4339166"/>
            <a:ext cx="3256665" cy="2518835"/>
          </a:xfrm>
          <a:prstGeom prst="rect">
            <a:avLst/>
          </a:prstGeom>
        </p:spPr>
      </p:pic>
      <p:pic>
        <p:nvPicPr>
          <p:cNvPr id="5" name="Picture 5" descr="A picture containing text, person, indoor, plastic&#10;&#10;Description automatically generated">
            <a:extLst>
              <a:ext uri="{FF2B5EF4-FFF2-40B4-BE49-F238E27FC236}">
                <a16:creationId xmlns:a16="http://schemas.microsoft.com/office/drawing/2014/main" id="{9866C9F4-4AD1-1FD5-1C1F-E35EC3E73B33}"/>
              </a:ext>
            </a:extLst>
          </p:cNvPr>
          <p:cNvPicPr>
            <a:picLocks noChangeAspect="1"/>
          </p:cNvPicPr>
          <p:nvPr/>
        </p:nvPicPr>
        <p:blipFill rotWithShape="1">
          <a:blip r:embed="rId4"/>
          <a:srcRect t="21471" r="4" b="19543"/>
          <a:stretch/>
        </p:blipFill>
        <p:spPr>
          <a:xfrm>
            <a:off x="5885411" y="1820334"/>
            <a:ext cx="3256665" cy="2546229"/>
          </a:xfrm>
          <a:prstGeom prst="rect">
            <a:avLst/>
          </a:prstGeom>
        </p:spPr>
      </p:pic>
    </p:spTree>
    <p:extLst>
      <p:ext uri="{BB962C8B-B14F-4D97-AF65-F5344CB8AC3E}">
        <p14:creationId xmlns:p14="http://schemas.microsoft.com/office/powerpoint/2010/main" val="29371001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September</a:t>
            </a:r>
            <a:endParaRPr lang="en-GB" dirty="0"/>
          </a:p>
        </p:txBody>
      </p:sp>
      <p:sp>
        <p:nvSpPr>
          <p:cNvPr id="3" name="Content Placeholder 2"/>
          <p:cNvSpPr>
            <a:spLocks noGrp="1"/>
          </p:cNvSpPr>
          <p:nvPr>
            <p:ph idx="1"/>
          </p:nvPr>
        </p:nvSpPr>
        <p:spPr>
          <a:xfrm>
            <a:off x="685019" y="2011680"/>
            <a:ext cx="7772400" cy="4562144"/>
          </a:xfrm>
        </p:spPr>
        <p:txBody>
          <a:bodyPr vert="horz" lIns="91440" tIns="45720" rIns="91440" bIns="45720" rtlCol="0" anchor="t">
            <a:normAutofit fontScale="92500" lnSpcReduction="20000"/>
          </a:bodyPr>
          <a:lstStyle/>
          <a:p>
            <a:pPr marL="0" indent="0">
              <a:buNone/>
            </a:pPr>
            <a:r>
              <a:rPr lang="en-US" dirty="0">
                <a:latin typeface="Twinkl"/>
              </a:rPr>
              <a:t>Welcome back on </a:t>
            </a:r>
            <a:r>
              <a:rPr lang="en-US">
                <a:latin typeface="Twinkl"/>
              </a:rPr>
              <a:t>Monday 7</a:t>
            </a:r>
            <a:r>
              <a:rPr lang="en-US" baseline="30000" dirty="0">
                <a:latin typeface="Twinkl"/>
              </a:rPr>
              <a:t>th</a:t>
            </a:r>
            <a:r>
              <a:rPr lang="en-US" dirty="0">
                <a:latin typeface="Twinkl"/>
              </a:rPr>
              <a:t> September </a:t>
            </a:r>
          </a:p>
          <a:p>
            <a:pPr marL="0" indent="0">
              <a:buNone/>
            </a:pPr>
            <a:endParaRPr lang="en-US" dirty="0">
              <a:latin typeface="Twinkl" panose="02000000000000000000" pitchFamily="2" charset="0"/>
            </a:endParaRPr>
          </a:p>
          <a:p>
            <a:pPr marL="0" indent="0">
              <a:buNone/>
            </a:pPr>
            <a:r>
              <a:rPr lang="en-US" dirty="0">
                <a:latin typeface="Twinkl" panose="02000000000000000000" pitchFamily="2" charset="0"/>
              </a:rPr>
              <a:t>Children need to bring:</a:t>
            </a:r>
          </a:p>
          <a:p>
            <a:pPr marL="0" indent="0">
              <a:buNone/>
            </a:pPr>
            <a:r>
              <a:rPr lang="en-US" dirty="0">
                <a:latin typeface="Twinkl" panose="02000000000000000000" pitchFamily="2" charset="0"/>
              </a:rPr>
              <a:t>- Backpack with spare clothes </a:t>
            </a:r>
          </a:p>
          <a:p>
            <a:pPr marL="0" indent="0">
              <a:buNone/>
            </a:pPr>
            <a:r>
              <a:rPr lang="en-US" dirty="0">
                <a:latin typeface="Twinkl" panose="02000000000000000000" pitchFamily="2" charset="0"/>
              </a:rPr>
              <a:t>- P.E kit in school PE bag </a:t>
            </a:r>
          </a:p>
          <a:p>
            <a:pPr>
              <a:buFontTx/>
              <a:buChar char="-"/>
            </a:pPr>
            <a:r>
              <a:rPr lang="en-US" dirty="0">
                <a:latin typeface="Twinkl" panose="02000000000000000000" pitchFamily="2" charset="0"/>
              </a:rPr>
              <a:t>Book bag </a:t>
            </a:r>
          </a:p>
          <a:p>
            <a:pPr>
              <a:buFontTx/>
              <a:buChar char="-"/>
            </a:pPr>
            <a:r>
              <a:rPr lang="en-US" dirty="0">
                <a:latin typeface="Twinkl" panose="02000000000000000000" pitchFamily="2" charset="0"/>
              </a:rPr>
              <a:t>Water bottle </a:t>
            </a:r>
          </a:p>
          <a:p>
            <a:pPr>
              <a:buFontTx/>
              <a:buChar char="-"/>
            </a:pPr>
            <a:r>
              <a:rPr lang="en-US" dirty="0">
                <a:latin typeface="Twinkl" panose="02000000000000000000" pitchFamily="2" charset="0"/>
              </a:rPr>
              <a:t>Packed lunch - unless having a hot school dinner</a:t>
            </a:r>
          </a:p>
          <a:p>
            <a:pPr>
              <a:buFontTx/>
              <a:buChar char="-"/>
            </a:pPr>
            <a:r>
              <a:rPr lang="en-US" dirty="0">
                <a:latin typeface="Twinkl" panose="02000000000000000000" pitchFamily="2" charset="0"/>
              </a:rPr>
              <a:t>Wellingtons</a:t>
            </a:r>
          </a:p>
          <a:p>
            <a:pPr>
              <a:buFontTx/>
              <a:buChar char="-"/>
            </a:pPr>
            <a:r>
              <a:rPr lang="en-US" dirty="0">
                <a:latin typeface="Twinkl" panose="02000000000000000000" pitchFamily="2" charset="0"/>
              </a:rPr>
              <a:t>‘All About Me’ box</a:t>
            </a:r>
          </a:p>
          <a:p>
            <a:pPr marL="0" indent="0" algn="ctr">
              <a:buNone/>
            </a:pPr>
            <a:r>
              <a:rPr lang="en-US" dirty="0">
                <a:latin typeface="Twinkl" panose="02000000000000000000" pitchFamily="2" charset="0"/>
              </a:rPr>
              <a:t>PLEASE NAME EVERYTHING!</a:t>
            </a:r>
          </a:p>
          <a:p>
            <a:endParaRPr lang="en-US" dirty="0"/>
          </a:p>
          <a:p>
            <a:endParaRPr lang="en-US" dirty="0"/>
          </a:p>
          <a:p>
            <a:pPr>
              <a:buNone/>
            </a:pPr>
            <a:endParaRPr lang="en-US" dirty="0"/>
          </a:p>
          <a:p>
            <a:endParaRPr lang="en-GB"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a:t>Meet our school team</a:t>
            </a:r>
            <a:br>
              <a:rPr lang="en-GB"/>
            </a:br>
            <a:endParaRPr lang="en-GB" dirty="0"/>
          </a:p>
        </p:txBody>
      </p:sp>
      <p:sp>
        <p:nvSpPr>
          <p:cNvPr id="10" name="Content Placeholder 2">
            <a:extLst>
              <a:ext uri="{FF2B5EF4-FFF2-40B4-BE49-F238E27FC236}">
                <a16:creationId xmlns:a16="http://schemas.microsoft.com/office/drawing/2014/main" id="{A814BD85-F1A5-4CA9-BCA2-31057BD7B764}"/>
              </a:ext>
            </a:extLst>
          </p:cNvPr>
          <p:cNvSpPr txBox="1">
            <a:spLocks/>
          </p:cNvSpPr>
          <p:nvPr/>
        </p:nvSpPr>
        <p:spPr>
          <a:xfrm>
            <a:off x="4860032" y="4833855"/>
            <a:ext cx="2242364" cy="1021820"/>
          </a:xfrm>
          <a:prstGeom prst="rect">
            <a:avLst/>
          </a:prstGeom>
        </p:spPr>
        <p:txBody>
          <a:bodyPr vert="horz" lIns="91440" tIns="45720" rIns="91440" bIns="45720" rtlCol="0" anchor="t">
            <a:normAutofit fontScale="775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800" dirty="0">
                <a:latin typeface="Twinkl" panose="02000000000000000000" pitchFamily="2" charset="0"/>
              </a:rPr>
              <a:t>Sarah </a:t>
            </a:r>
            <a:r>
              <a:rPr lang="en-US" sz="2800" dirty="0" err="1">
                <a:latin typeface="Twinkl" panose="02000000000000000000" pitchFamily="2" charset="0"/>
              </a:rPr>
              <a:t>Chown</a:t>
            </a:r>
            <a:endParaRPr lang="en-US" sz="2800" dirty="0">
              <a:latin typeface="Twinkl" panose="02000000000000000000" pitchFamily="2" charset="0"/>
            </a:endParaRPr>
          </a:p>
          <a:p>
            <a:pPr marL="0" indent="0" algn="ctr">
              <a:buNone/>
            </a:pPr>
            <a:r>
              <a:rPr lang="en-US" sz="2800" dirty="0">
                <a:latin typeface="Twinkl" panose="02000000000000000000" pitchFamily="2" charset="0"/>
              </a:rPr>
              <a:t> Parent Support Advisor</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
        <p:nvSpPr>
          <p:cNvPr id="11" name="Content Placeholder 2">
            <a:extLst>
              <a:ext uri="{FF2B5EF4-FFF2-40B4-BE49-F238E27FC236}">
                <a16:creationId xmlns:a16="http://schemas.microsoft.com/office/drawing/2014/main" id="{0DF74B15-F2A5-32B3-28C8-CE8C06CDA20D}"/>
              </a:ext>
            </a:extLst>
          </p:cNvPr>
          <p:cNvSpPr txBox="1">
            <a:spLocks/>
          </p:cNvSpPr>
          <p:nvPr/>
        </p:nvSpPr>
        <p:spPr>
          <a:xfrm>
            <a:off x="416873" y="4744461"/>
            <a:ext cx="1983849" cy="1200608"/>
          </a:xfrm>
          <a:prstGeom prst="rect">
            <a:avLst/>
          </a:prstGeom>
        </p:spPr>
        <p:txBody>
          <a:bodyPr vert="horz" lIns="91440" tIns="45720" rIns="91440" bIns="45720" rtlCol="0" anchor="t">
            <a:normAutofit fontScale="700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3400" dirty="0" err="1">
                <a:latin typeface="Twinkl" panose="02000000000000000000" pitchFamily="2" charset="0"/>
              </a:rPr>
              <a:t>Mrs</a:t>
            </a:r>
            <a:r>
              <a:rPr lang="en-US" sz="3400" dirty="0">
                <a:latin typeface="Twinkl" panose="02000000000000000000" pitchFamily="2" charset="0"/>
              </a:rPr>
              <a:t> McGinty</a:t>
            </a:r>
          </a:p>
          <a:p>
            <a:pPr marL="0" indent="0" algn="ctr">
              <a:buNone/>
            </a:pPr>
            <a:r>
              <a:rPr lang="en-US" sz="3400" dirty="0">
                <a:latin typeface="Twinkl" panose="02000000000000000000" pitchFamily="2" charset="0"/>
              </a:rPr>
              <a:t>Head of School     </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pic>
        <p:nvPicPr>
          <p:cNvPr id="5" name="Picture 5">
            <a:extLst>
              <a:ext uri="{FF2B5EF4-FFF2-40B4-BE49-F238E27FC236}">
                <a16:creationId xmlns:a16="http://schemas.microsoft.com/office/drawing/2014/main" id="{11C9B5AA-D1C4-F4BA-378D-751B66ECFA58}"/>
              </a:ext>
            </a:extLst>
          </p:cNvPr>
          <p:cNvPicPr>
            <a:picLocks noChangeAspect="1"/>
          </p:cNvPicPr>
          <p:nvPr/>
        </p:nvPicPr>
        <p:blipFill>
          <a:blip r:embed="rId3"/>
          <a:stretch>
            <a:fillRect/>
          </a:stretch>
        </p:blipFill>
        <p:spPr>
          <a:xfrm>
            <a:off x="4860032" y="2785832"/>
            <a:ext cx="1701887" cy="1682256"/>
          </a:xfrm>
          <a:prstGeom prst="rect">
            <a:avLst/>
          </a:prstGeom>
        </p:spPr>
      </p:pic>
      <p:pic>
        <p:nvPicPr>
          <p:cNvPr id="3" name="Picture 5">
            <a:extLst>
              <a:ext uri="{FF2B5EF4-FFF2-40B4-BE49-F238E27FC236}">
                <a16:creationId xmlns:a16="http://schemas.microsoft.com/office/drawing/2014/main" id="{F45761D8-95B8-BCFB-FC8A-6E432321D36F}"/>
              </a:ext>
            </a:extLst>
          </p:cNvPr>
          <p:cNvPicPr>
            <a:picLocks noChangeAspect="1"/>
          </p:cNvPicPr>
          <p:nvPr/>
        </p:nvPicPr>
        <p:blipFill>
          <a:blip r:embed="rId4"/>
          <a:stretch>
            <a:fillRect/>
          </a:stretch>
        </p:blipFill>
        <p:spPr>
          <a:xfrm>
            <a:off x="2762784" y="2719466"/>
            <a:ext cx="1479448" cy="1767173"/>
          </a:xfrm>
          <a:prstGeom prst="rect">
            <a:avLst/>
          </a:prstGeom>
        </p:spPr>
      </p:pic>
      <p:sp>
        <p:nvSpPr>
          <p:cNvPr id="6" name="Content Placeholder 2">
            <a:extLst>
              <a:ext uri="{FF2B5EF4-FFF2-40B4-BE49-F238E27FC236}">
                <a16:creationId xmlns:a16="http://schemas.microsoft.com/office/drawing/2014/main" id="{F4A0D251-4892-BA07-D9F8-60B50119A39F}"/>
              </a:ext>
            </a:extLst>
          </p:cNvPr>
          <p:cNvSpPr txBox="1">
            <a:spLocks/>
          </p:cNvSpPr>
          <p:nvPr/>
        </p:nvSpPr>
        <p:spPr>
          <a:xfrm>
            <a:off x="2555776" y="4771422"/>
            <a:ext cx="2365636" cy="1508760"/>
          </a:xfrm>
          <a:prstGeom prst="rect">
            <a:avLst/>
          </a:prstGeom>
        </p:spPr>
        <p:txBody>
          <a:bodyPr vert="horz" lIns="91440" tIns="45720" rIns="91440" bIns="45720" rtlCol="0" anchor="t">
            <a:normAutofit fontScale="775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3400" dirty="0" err="1">
                <a:latin typeface="Twinkl" panose="02000000000000000000" pitchFamily="2" charset="0"/>
              </a:rPr>
              <a:t>Mrs</a:t>
            </a:r>
            <a:r>
              <a:rPr lang="en-US" sz="3400" dirty="0">
                <a:latin typeface="Twinkl" panose="02000000000000000000" pitchFamily="2" charset="0"/>
              </a:rPr>
              <a:t> Ridpath</a:t>
            </a:r>
          </a:p>
          <a:p>
            <a:pPr marL="0" indent="0" algn="ctr">
              <a:buNone/>
            </a:pPr>
            <a:r>
              <a:rPr lang="en-US" sz="3400" dirty="0">
                <a:latin typeface="Twinkl" panose="02000000000000000000" pitchFamily="2" charset="0"/>
              </a:rPr>
              <a:t>  Assistant Head of School</a:t>
            </a:r>
            <a:endParaRPr lang="en-US" dirty="0"/>
          </a:p>
          <a:p>
            <a:pPr algn="ctr"/>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pic>
        <p:nvPicPr>
          <p:cNvPr id="7" name="Picture 6">
            <a:extLst>
              <a:ext uri="{FF2B5EF4-FFF2-40B4-BE49-F238E27FC236}">
                <a16:creationId xmlns:a16="http://schemas.microsoft.com/office/drawing/2014/main" id="{7489C39F-3B9B-2BBA-7BDE-65A46E51B7BE}"/>
              </a:ext>
            </a:extLst>
          </p:cNvPr>
          <p:cNvPicPr>
            <a:picLocks noChangeAspect="1"/>
          </p:cNvPicPr>
          <p:nvPr/>
        </p:nvPicPr>
        <p:blipFill>
          <a:blip r:embed="rId5"/>
          <a:stretch>
            <a:fillRect/>
          </a:stretch>
        </p:blipFill>
        <p:spPr>
          <a:xfrm>
            <a:off x="507545" y="2700915"/>
            <a:ext cx="1485671" cy="1767173"/>
          </a:xfrm>
          <a:prstGeom prst="rect">
            <a:avLst/>
          </a:prstGeom>
        </p:spPr>
      </p:pic>
      <p:pic>
        <p:nvPicPr>
          <p:cNvPr id="8" name="Picture 7">
            <a:extLst>
              <a:ext uri="{FF2B5EF4-FFF2-40B4-BE49-F238E27FC236}">
                <a16:creationId xmlns:a16="http://schemas.microsoft.com/office/drawing/2014/main" id="{D4D75B4F-EE5A-344D-B8C3-ADA3ED7F6C2B}"/>
              </a:ext>
            </a:extLst>
          </p:cNvPr>
          <p:cNvPicPr>
            <a:picLocks noChangeAspect="1"/>
          </p:cNvPicPr>
          <p:nvPr/>
        </p:nvPicPr>
        <p:blipFill>
          <a:blip r:embed="rId6"/>
          <a:stretch>
            <a:fillRect/>
          </a:stretch>
        </p:blipFill>
        <p:spPr>
          <a:xfrm>
            <a:off x="7100687" y="2785832"/>
            <a:ext cx="1621472" cy="1712226"/>
          </a:xfrm>
          <a:prstGeom prst="rect">
            <a:avLst/>
          </a:prstGeom>
        </p:spPr>
      </p:pic>
      <p:sp>
        <p:nvSpPr>
          <p:cNvPr id="9" name="Content Placeholder 2">
            <a:extLst>
              <a:ext uri="{FF2B5EF4-FFF2-40B4-BE49-F238E27FC236}">
                <a16:creationId xmlns:a16="http://schemas.microsoft.com/office/drawing/2014/main" id="{6CD05E64-79A5-D5CF-B776-BF098CDFFA46}"/>
              </a:ext>
            </a:extLst>
          </p:cNvPr>
          <p:cNvSpPr txBox="1">
            <a:spLocks/>
          </p:cNvSpPr>
          <p:nvPr/>
        </p:nvSpPr>
        <p:spPr>
          <a:xfrm>
            <a:off x="7121615" y="4771422"/>
            <a:ext cx="2027264" cy="941278"/>
          </a:xfrm>
          <a:prstGeom prst="rect">
            <a:avLst/>
          </a:prstGeom>
        </p:spPr>
        <p:txBody>
          <a:bodyPr vert="horz" lIns="91440" tIns="45720" rIns="91440" bIns="45720" rtlCol="0" anchor="t">
            <a:normAutofit fontScale="775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r>
              <a:rPr lang="en-US" sz="2400" dirty="0" err="1">
                <a:latin typeface="Twinkl" panose="02000000000000000000" pitchFamily="2" charset="0"/>
              </a:rPr>
              <a:t>Mrs</a:t>
            </a:r>
            <a:r>
              <a:rPr lang="en-US" sz="2400" dirty="0">
                <a:latin typeface="Twinkl" panose="02000000000000000000" pitchFamily="2" charset="0"/>
              </a:rPr>
              <a:t> Mullin Reception Teacher / EYFS lead</a:t>
            </a:r>
          </a:p>
          <a:p>
            <a:pPr marL="0" indent="0">
              <a:buNone/>
            </a:pPr>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Tree>
    <p:extLst>
      <p:ext uri="{BB962C8B-B14F-4D97-AF65-F5344CB8AC3E}">
        <p14:creationId xmlns:p14="http://schemas.microsoft.com/office/powerpoint/2010/main" val="26180348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stay in touch</a:t>
            </a:r>
            <a:endParaRPr lang="en-GB" dirty="0"/>
          </a:p>
        </p:txBody>
      </p:sp>
      <p:sp>
        <p:nvSpPr>
          <p:cNvPr id="3" name="Content Placeholder 2"/>
          <p:cNvSpPr>
            <a:spLocks noGrp="1"/>
          </p:cNvSpPr>
          <p:nvPr>
            <p:ph idx="1"/>
          </p:nvPr>
        </p:nvSpPr>
        <p:spPr>
          <a:xfrm>
            <a:off x="685019" y="2011680"/>
            <a:ext cx="7772400" cy="4562144"/>
          </a:xfrm>
        </p:spPr>
        <p:txBody>
          <a:bodyPr vert="horz" lIns="91440" tIns="45720" rIns="91440" bIns="45720" rtlCol="0" anchor="t">
            <a:normAutofit/>
          </a:bodyPr>
          <a:lstStyle/>
          <a:p>
            <a:pPr marL="0" indent="0">
              <a:buNone/>
            </a:pPr>
            <a:endParaRPr lang="en-US" dirty="0"/>
          </a:p>
          <a:p>
            <a:endParaRPr lang="en-US" dirty="0"/>
          </a:p>
          <a:p>
            <a:endParaRPr lang="en-US" dirty="0"/>
          </a:p>
          <a:p>
            <a:pPr>
              <a:buNone/>
            </a:pPr>
            <a:endParaRPr lang="en-US" dirty="0"/>
          </a:p>
          <a:p>
            <a:endParaRPr lang="en-GB" dirty="0"/>
          </a:p>
        </p:txBody>
      </p:sp>
      <p:pic>
        <p:nvPicPr>
          <p:cNvPr id="6" name="Picture 5">
            <a:extLst>
              <a:ext uri="{FF2B5EF4-FFF2-40B4-BE49-F238E27FC236}">
                <a16:creationId xmlns:a16="http://schemas.microsoft.com/office/drawing/2014/main" id="{22864F97-9941-D28D-58CA-919938956F7A}"/>
              </a:ext>
            </a:extLst>
          </p:cNvPr>
          <p:cNvPicPr>
            <a:picLocks noChangeAspect="1"/>
          </p:cNvPicPr>
          <p:nvPr/>
        </p:nvPicPr>
        <p:blipFill>
          <a:blip r:embed="rId3"/>
          <a:stretch>
            <a:fillRect/>
          </a:stretch>
        </p:blipFill>
        <p:spPr>
          <a:xfrm>
            <a:off x="0" y="1916832"/>
            <a:ext cx="9144000" cy="2525967"/>
          </a:xfrm>
          <a:prstGeom prst="rect">
            <a:avLst/>
          </a:prstGeom>
        </p:spPr>
      </p:pic>
      <p:sp>
        <p:nvSpPr>
          <p:cNvPr id="7" name="TextBox 6">
            <a:extLst>
              <a:ext uri="{FF2B5EF4-FFF2-40B4-BE49-F238E27FC236}">
                <a16:creationId xmlns:a16="http://schemas.microsoft.com/office/drawing/2014/main" id="{B79C1875-3DFA-3CB0-B0B2-096440F48E65}"/>
              </a:ext>
            </a:extLst>
          </p:cNvPr>
          <p:cNvSpPr txBox="1"/>
          <p:nvPr/>
        </p:nvSpPr>
        <p:spPr>
          <a:xfrm>
            <a:off x="827584" y="4571895"/>
            <a:ext cx="7272808" cy="1938992"/>
          </a:xfrm>
          <a:prstGeom prst="rect">
            <a:avLst/>
          </a:prstGeom>
          <a:noFill/>
        </p:spPr>
        <p:txBody>
          <a:bodyPr wrap="square" rtlCol="0">
            <a:spAutoFit/>
          </a:bodyPr>
          <a:lstStyle/>
          <a:p>
            <a:pPr algn="ctr"/>
            <a:r>
              <a:rPr lang="en-GB" sz="2000" dirty="0">
                <a:latin typeface="Twinkl" panose="02000000000000000000" pitchFamily="2" charset="0"/>
              </a:rPr>
              <a:t>School website</a:t>
            </a:r>
          </a:p>
          <a:p>
            <a:pPr algn="ctr"/>
            <a:r>
              <a:rPr lang="en-GB" sz="2000" dirty="0">
                <a:latin typeface="Twinkl" panose="02000000000000000000" pitchFamily="2" charset="0"/>
                <a:hlinkClick r:id="rId4"/>
              </a:rPr>
              <a:t>St Stephen Churchtown Academy - Home</a:t>
            </a:r>
            <a:endParaRPr lang="en-GB" sz="2000" dirty="0">
              <a:latin typeface="Twinkl" panose="02000000000000000000" pitchFamily="2" charset="0"/>
            </a:endParaRPr>
          </a:p>
          <a:p>
            <a:pPr algn="ctr"/>
            <a:endParaRPr lang="en-GB" sz="2000" dirty="0">
              <a:latin typeface="Twinkl" panose="02000000000000000000" pitchFamily="2" charset="0"/>
            </a:endParaRPr>
          </a:p>
          <a:p>
            <a:pPr algn="ctr"/>
            <a:r>
              <a:rPr lang="en-GB" sz="2000" dirty="0">
                <a:latin typeface="Twinkl" panose="02000000000000000000" pitchFamily="2" charset="0"/>
              </a:rPr>
              <a:t>Weekly Newsletters</a:t>
            </a:r>
          </a:p>
          <a:p>
            <a:pPr algn="ctr"/>
            <a:r>
              <a:rPr lang="en-GB" sz="2000" dirty="0">
                <a:latin typeface="Twinkl" panose="02000000000000000000" pitchFamily="2" charset="0"/>
              </a:rPr>
              <a:t>School Facebook page</a:t>
            </a:r>
          </a:p>
          <a:p>
            <a:pPr algn="ctr"/>
            <a:r>
              <a:rPr lang="en-GB" sz="2000" dirty="0">
                <a:latin typeface="Twinkl" panose="02000000000000000000" pitchFamily="2" charset="0"/>
              </a:rPr>
              <a:t>Emails / Texts </a:t>
            </a:r>
          </a:p>
        </p:txBody>
      </p:sp>
    </p:spTree>
    <p:extLst>
      <p:ext uri="{BB962C8B-B14F-4D97-AF65-F5344CB8AC3E}">
        <p14:creationId xmlns:p14="http://schemas.microsoft.com/office/powerpoint/2010/main" val="32036867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Meet our </a:t>
            </a:r>
            <a:r>
              <a:rPr lang="en-GB" dirty="0" err="1"/>
              <a:t>sEND</a:t>
            </a:r>
            <a:r>
              <a:rPr lang="en-GB" dirty="0"/>
              <a:t> team</a:t>
            </a:r>
            <a:br>
              <a:rPr lang="en-GB" dirty="0"/>
            </a:br>
            <a:endParaRPr lang="en-GB" dirty="0"/>
          </a:p>
        </p:txBody>
      </p:sp>
      <p:sp>
        <p:nvSpPr>
          <p:cNvPr id="7" name="Content Placeholder 2">
            <a:extLst>
              <a:ext uri="{FF2B5EF4-FFF2-40B4-BE49-F238E27FC236}">
                <a16:creationId xmlns:a16="http://schemas.microsoft.com/office/drawing/2014/main" id="{B74BB5A6-C355-9228-4BAE-ADFB068EE98D}"/>
              </a:ext>
            </a:extLst>
          </p:cNvPr>
          <p:cNvSpPr txBox="1">
            <a:spLocks/>
          </p:cNvSpPr>
          <p:nvPr/>
        </p:nvSpPr>
        <p:spPr>
          <a:xfrm>
            <a:off x="5673447" y="4278736"/>
            <a:ext cx="1889214" cy="1486391"/>
          </a:xfrm>
          <a:prstGeom prst="rect">
            <a:avLst/>
          </a:prstGeom>
        </p:spPr>
        <p:txBody>
          <a:bodyPr vert="horz" lIns="91440" tIns="45720" rIns="91440" bIns="45720" rtlCol="0" anchor="t">
            <a:normAutofit fontScale="92500" lnSpcReduction="2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800" dirty="0">
                <a:latin typeface="Twinkl" panose="02000000000000000000" pitchFamily="2" charset="0"/>
              </a:rPr>
              <a:t>Miss </a:t>
            </a:r>
            <a:r>
              <a:rPr lang="en-US" sz="2800" dirty="0" err="1">
                <a:latin typeface="Twinkl" panose="02000000000000000000" pitchFamily="2" charset="0"/>
              </a:rPr>
              <a:t>Motherwell</a:t>
            </a:r>
            <a:endParaRPr lang="en-US" sz="2800" dirty="0">
              <a:latin typeface="Twinkl" panose="02000000000000000000" pitchFamily="2" charset="0"/>
            </a:endParaRPr>
          </a:p>
          <a:p>
            <a:pPr marL="0" indent="0" algn="ctr">
              <a:buNone/>
            </a:pPr>
            <a:r>
              <a:rPr lang="en-US" sz="2800" dirty="0">
                <a:latin typeface="Twinkl" panose="02000000000000000000" pitchFamily="2" charset="0"/>
              </a:rPr>
              <a:t> ASD Champion</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
        <p:nvSpPr>
          <p:cNvPr id="8" name="Content Placeholder 2">
            <a:extLst>
              <a:ext uri="{FF2B5EF4-FFF2-40B4-BE49-F238E27FC236}">
                <a16:creationId xmlns:a16="http://schemas.microsoft.com/office/drawing/2014/main" id="{926802CF-012E-9CB8-18F9-39CD64B9967A}"/>
              </a:ext>
            </a:extLst>
          </p:cNvPr>
          <p:cNvSpPr txBox="1">
            <a:spLocks/>
          </p:cNvSpPr>
          <p:nvPr/>
        </p:nvSpPr>
        <p:spPr>
          <a:xfrm>
            <a:off x="880233" y="4244366"/>
            <a:ext cx="1867868" cy="1691328"/>
          </a:xfrm>
          <a:prstGeom prst="rect">
            <a:avLst/>
          </a:prstGeom>
        </p:spPr>
        <p:txBody>
          <a:bodyPr vert="horz" lIns="91440" tIns="45720" rIns="91440" bIns="45720" rtlCol="0" anchor="t">
            <a:normAutofit fontScale="92500" lnSpcReduction="1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800" dirty="0" err="1">
                <a:latin typeface="Twinkl" panose="02000000000000000000" pitchFamily="2" charset="0"/>
              </a:rPr>
              <a:t>Mrs</a:t>
            </a:r>
            <a:r>
              <a:rPr lang="en-US" sz="2800" dirty="0">
                <a:latin typeface="Twinkl" panose="02000000000000000000" pitchFamily="2" charset="0"/>
              </a:rPr>
              <a:t> Ellis </a:t>
            </a:r>
          </a:p>
          <a:p>
            <a:pPr marL="0" indent="0" algn="ctr">
              <a:buNone/>
            </a:pPr>
            <a:r>
              <a:rPr lang="en-US" sz="2800" dirty="0">
                <a:latin typeface="Twinkl" panose="02000000000000000000" pitchFamily="2" charset="0"/>
              </a:rPr>
              <a:t>School SENDCo teacher</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
        <p:nvSpPr>
          <p:cNvPr id="9" name="Content Placeholder 2">
            <a:extLst>
              <a:ext uri="{FF2B5EF4-FFF2-40B4-BE49-F238E27FC236}">
                <a16:creationId xmlns:a16="http://schemas.microsoft.com/office/drawing/2014/main" id="{0BC8AD57-C1D2-4729-AF47-064EA5D78FA9}"/>
              </a:ext>
            </a:extLst>
          </p:cNvPr>
          <p:cNvSpPr txBox="1">
            <a:spLocks/>
          </p:cNvSpPr>
          <p:nvPr/>
        </p:nvSpPr>
        <p:spPr>
          <a:xfrm>
            <a:off x="3470554" y="4205737"/>
            <a:ext cx="1889214" cy="1632388"/>
          </a:xfrm>
          <a:prstGeom prst="rect">
            <a:avLst/>
          </a:prstGeom>
        </p:spPr>
        <p:txBody>
          <a:bodyPr vert="horz" lIns="91440" tIns="45720" rIns="91440" bIns="45720" rtlCol="0" anchor="t">
            <a:normAutofit fontScale="92500" lnSpcReduction="1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900" dirty="0" err="1">
                <a:latin typeface="Twinkl" panose="02000000000000000000" pitchFamily="2" charset="0"/>
              </a:rPr>
              <a:t>Mrs</a:t>
            </a:r>
            <a:r>
              <a:rPr lang="en-US" sz="2900" dirty="0">
                <a:latin typeface="Twinkl" panose="02000000000000000000" pitchFamily="2" charset="0"/>
              </a:rPr>
              <a:t> </a:t>
            </a:r>
            <a:r>
              <a:rPr lang="en-US" sz="2900" dirty="0" err="1">
                <a:latin typeface="Twinkl" panose="02000000000000000000" pitchFamily="2" charset="0"/>
              </a:rPr>
              <a:t>Geach</a:t>
            </a:r>
            <a:endParaRPr lang="en-US" sz="2900" dirty="0">
              <a:latin typeface="Twinkl" panose="02000000000000000000" pitchFamily="2" charset="0"/>
            </a:endParaRPr>
          </a:p>
          <a:p>
            <a:pPr marL="0" indent="0" algn="ctr">
              <a:buNone/>
            </a:pPr>
            <a:r>
              <a:rPr lang="en-US" sz="2900" dirty="0">
                <a:latin typeface="Twinkl" panose="02000000000000000000" pitchFamily="2" charset="0"/>
              </a:rPr>
              <a:t> School SENDCo  assistant</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
        <p:nvSpPr>
          <p:cNvPr id="10" name="Content Placeholder 2">
            <a:extLst>
              <a:ext uri="{FF2B5EF4-FFF2-40B4-BE49-F238E27FC236}">
                <a16:creationId xmlns:a16="http://schemas.microsoft.com/office/drawing/2014/main" id="{A814BD85-F1A5-4CA9-BCA2-31057BD7B764}"/>
              </a:ext>
            </a:extLst>
          </p:cNvPr>
          <p:cNvSpPr txBox="1">
            <a:spLocks/>
          </p:cNvSpPr>
          <p:nvPr/>
        </p:nvSpPr>
        <p:spPr>
          <a:xfrm>
            <a:off x="6826355" y="4136303"/>
            <a:ext cx="2064497" cy="1486391"/>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pic>
        <p:nvPicPr>
          <p:cNvPr id="12" name="Picture 12" descr="A picture containing person, posing, smiling, suit&#10;&#10;Description automatically generated">
            <a:extLst>
              <a:ext uri="{FF2B5EF4-FFF2-40B4-BE49-F238E27FC236}">
                <a16:creationId xmlns:a16="http://schemas.microsoft.com/office/drawing/2014/main" id="{ED683676-1C8C-77EB-938B-58B30E56835C}"/>
              </a:ext>
            </a:extLst>
          </p:cNvPr>
          <p:cNvPicPr>
            <a:picLocks noChangeAspect="1"/>
          </p:cNvPicPr>
          <p:nvPr/>
        </p:nvPicPr>
        <p:blipFill>
          <a:blip r:embed="rId3"/>
          <a:stretch>
            <a:fillRect/>
          </a:stretch>
        </p:blipFill>
        <p:spPr>
          <a:xfrm>
            <a:off x="727628" y="2099334"/>
            <a:ext cx="1989313" cy="1965684"/>
          </a:xfrm>
          <a:prstGeom prst="rect">
            <a:avLst/>
          </a:prstGeom>
        </p:spPr>
      </p:pic>
      <p:pic>
        <p:nvPicPr>
          <p:cNvPr id="5126" name="Picture 6" descr="Info panel picture">
            <a:extLst>
              <a:ext uri="{FF2B5EF4-FFF2-40B4-BE49-F238E27FC236}">
                <a16:creationId xmlns:a16="http://schemas.microsoft.com/office/drawing/2014/main" id="{FC96F881-57A7-3B37-D17B-DF3A1CB8BB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1954905"/>
            <a:ext cx="1697587" cy="218139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nfo panel picture">
            <a:extLst>
              <a:ext uri="{FF2B5EF4-FFF2-40B4-BE49-F238E27FC236}">
                <a16:creationId xmlns:a16="http://schemas.microsoft.com/office/drawing/2014/main" id="{8B6ECEBE-1FA7-3142-8172-C46D724473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5108" y="1991477"/>
            <a:ext cx="1697587" cy="2181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7099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a:t>Meet our office team</a:t>
            </a:r>
            <a:br>
              <a:rPr lang="en-GB" dirty="0"/>
            </a:br>
            <a:endParaRPr lang="en-GB" dirty="0"/>
          </a:p>
        </p:txBody>
      </p:sp>
      <p:sp>
        <p:nvSpPr>
          <p:cNvPr id="7" name="Content Placeholder 2">
            <a:extLst>
              <a:ext uri="{FF2B5EF4-FFF2-40B4-BE49-F238E27FC236}">
                <a16:creationId xmlns:a16="http://schemas.microsoft.com/office/drawing/2014/main" id="{B74BB5A6-C355-9228-4BAE-ADFB068EE98D}"/>
              </a:ext>
            </a:extLst>
          </p:cNvPr>
          <p:cNvSpPr txBox="1">
            <a:spLocks/>
          </p:cNvSpPr>
          <p:nvPr/>
        </p:nvSpPr>
        <p:spPr>
          <a:xfrm>
            <a:off x="4583828" y="5031901"/>
            <a:ext cx="2576208" cy="952009"/>
          </a:xfrm>
          <a:prstGeom prst="rect">
            <a:avLst/>
          </a:prstGeom>
        </p:spPr>
        <p:txBody>
          <a:bodyPr vert="horz" lIns="91440" tIns="45720" rIns="91440" bIns="45720" rtlCol="0" anchor="t">
            <a:normAutofit fontScale="92500" lnSpcReduction="10000"/>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800" dirty="0">
                <a:latin typeface="Twinkl" panose="02000000000000000000" pitchFamily="2" charset="0"/>
              </a:rPr>
              <a:t>Miss</a:t>
            </a:r>
          </a:p>
          <a:p>
            <a:pPr marL="0" indent="0" algn="ctr">
              <a:buNone/>
            </a:pPr>
            <a:r>
              <a:rPr lang="en-US" sz="2800" dirty="0">
                <a:latin typeface="Twinkl" panose="02000000000000000000" pitchFamily="2" charset="0"/>
              </a:rPr>
              <a:t> Warne</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sp>
        <p:nvSpPr>
          <p:cNvPr id="9" name="Content Placeholder 2">
            <a:extLst>
              <a:ext uri="{FF2B5EF4-FFF2-40B4-BE49-F238E27FC236}">
                <a16:creationId xmlns:a16="http://schemas.microsoft.com/office/drawing/2014/main" id="{0BC8AD57-C1D2-4729-AF47-064EA5D78FA9}"/>
              </a:ext>
            </a:extLst>
          </p:cNvPr>
          <p:cNvSpPr txBox="1">
            <a:spLocks/>
          </p:cNvSpPr>
          <p:nvPr/>
        </p:nvSpPr>
        <p:spPr>
          <a:xfrm>
            <a:off x="1784918" y="5065065"/>
            <a:ext cx="2067001" cy="1206730"/>
          </a:xfrm>
          <a:prstGeom prst="rect">
            <a:avLst/>
          </a:prstGeom>
        </p:spPr>
        <p:txBody>
          <a:bodyPr vert="horz" lIns="91440" tIns="45720" rIns="91440" bIns="45720" rtlCol="0" anchor="t">
            <a:normAutofit/>
          </a:bodyPr>
          <a:lst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a:lstStyle>
          <a:p>
            <a:pPr marL="0" indent="0" algn="ctr">
              <a:buNone/>
            </a:pPr>
            <a:r>
              <a:rPr lang="en-US" sz="2800" dirty="0" err="1">
                <a:latin typeface="Twinkl" panose="02000000000000000000" pitchFamily="2" charset="0"/>
              </a:rPr>
              <a:t>Mrs</a:t>
            </a:r>
            <a:r>
              <a:rPr lang="en-US" sz="2800" dirty="0">
                <a:latin typeface="Twinkl" panose="02000000000000000000" pitchFamily="2" charset="0"/>
              </a:rPr>
              <a:t> </a:t>
            </a:r>
          </a:p>
          <a:p>
            <a:pPr marL="0" indent="0" algn="ctr">
              <a:buNone/>
            </a:pPr>
            <a:r>
              <a:rPr lang="en-US" sz="2800" dirty="0">
                <a:latin typeface="Twinkl" panose="02000000000000000000" pitchFamily="2" charset="0"/>
              </a:rPr>
              <a:t>Pethick</a:t>
            </a:r>
          </a:p>
          <a:p>
            <a:pPr>
              <a:buFontTx/>
              <a:buChar char="-"/>
            </a:pPr>
            <a:endParaRPr lang="en-US" dirty="0"/>
          </a:p>
          <a:p>
            <a:endParaRPr lang="en-US" dirty="0"/>
          </a:p>
          <a:p>
            <a:pPr>
              <a:buFont typeface="Wingdings" pitchFamily="2" charset="2"/>
              <a:buNone/>
            </a:pPr>
            <a:endParaRPr lang="en-US" sz="2400" dirty="0"/>
          </a:p>
          <a:p>
            <a:pPr>
              <a:buFont typeface="Wingdings" pitchFamily="2" charset="2"/>
              <a:buNone/>
            </a:pPr>
            <a:endParaRPr lang="en-US" sz="2400" dirty="0"/>
          </a:p>
          <a:p>
            <a:pPr>
              <a:buFont typeface="Wingdings" pitchFamily="2" charset="2"/>
              <a:buNone/>
            </a:pPr>
            <a:endParaRPr lang="en-US" dirty="0"/>
          </a:p>
        </p:txBody>
      </p:sp>
      <p:pic>
        <p:nvPicPr>
          <p:cNvPr id="6146" name="Picture 2" descr="Info panel picture">
            <a:extLst>
              <a:ext uri="{FF2B5EF4-FFF2-40B4-BE49-F238E27FC236}">
                <a16:creationId xmlns:a16="http://schemas.microsoft.com/office/drawing/2014/main" id="{58A5CE1B-12FD-CB8C-3445-847E0B497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5918" y="1932489"/>
            <a:ext cx="2279673" cy="292938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fo panel picture">
            <a:extLst>
              <a:ext uri="{FF2B5EF4-FFF2-40B4-BE49-F238E27FC236}">
                <a16:creationId xmlns:a16="http://schemas.microsoft.com/office/drawing/2014/main" id="{70E5F059-DC57-4D6C-BC45-1A5A081A8D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2096" y="2141533"/>
            <a:ext cx="2655619" cy="2655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79485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4D4C-63A3-4D30-B152-E25B3663D8A7}"/>
              </a:ext>
            </a:extLst>
          </p:cNvPr>
          <p:cNvSpPr>
            <a:spLocks noGrp="1"/>
          </p:cNvSpPr>
          <p:nvPr>
            <p:ph type="title"/>
          </p:nvPr>
        </p:nvSpPr>
        <p:spPr>
          <a:xfrm>
            <a:off x="685800" y="130657"/>
            <a:ext cx="7772400" cy="1508760"/>
          </a:xfrm>
        </p:spPr>
        <p:txBody>
          <a:bodyPr>
            <a:normAutofit fontScale="90000"/>
          </a:bodyPr>
          <a:lstStyle/>
          <a:p>
            <a:pPr algn="ctr"/>
            <a:r>
              <a:rPr lang="en-GB" dirty="0"/>
              <a:t>Early years Foundation stage </a:t>
            </a:r>
            <a:br>
              <a:rPr lang="en-GB" dirty="0"/>
            </a:br>
            <a:r>
              <a:rPr lang="en-GB" dirty="0"/>
              <a:t>(EYFS)</a:t>
            </a:r>
          </a:p>
        </p:txBody>
      </p:sp>
      <p:sp>
        <p:nvSpPr>
          <p:cNvPr id="3" name="Content Placeholder 2">
            <a:extLst>
              <a:ext uri="{FF2B5EF4-FFF2-40B4-BE49-F238E27FC236}">
                <a16:creationId xmlns:a16="http://schemas.microsoft.com/office/drawing/2014/main" id="{E5D01C30-CD5F-4BDB-B98B-BBF429E2A170}"/>
              </a:ext>
            </a:extLst>
          </p:cNvPr>
          <p:cNvSpPr>
            <a:spLocks noGrp="1"/>
          </p:cNvSpPr>
          <p:nvPr>
            <p:ph idx="1"/>
          </p:nvPr>
        </p:nvSpPr>
        <p:spPr>
          <a:xfrm>
            <a:off x="138894" y="3432448"/>
            <a:ext cx="8496943" cy="1755838"/>
          </a:xfrm>
        </p:spPr>
        <p:txBody>
          <a:bodyPr>
            <a:normAutofit/>
          </a:bodyPr>
          <a:lstStyle/>
          <a:p>
            <a:pPr marL="0" indent="0" algn="ctr">
              <a:buNone/>
            </a:pPr>
            <a:r>
              <a:rPr lang="en-GB" sz="2800" b="1" u="sng" dirty="0">
                <a:latin typeface="Tiwinkl"/>
              </a:rPr>
              <a:t>Our Philosophy in EYFS</a:t>
            </a:r>
          </a:p>
          <a:p>
            <a:pPr marL="0" indent="0" algn="ctr">
              <a:buNone/>
            </a:pPr>
            <a:r>
              <a:rPr lang="en-GB" sz="3200" dirty="0">
                <a:latin typeface="Tiwinkl"/>
              </a:rPr>
              <a:t>Making every moment count to unlock a lifetime of opportunities. </a:t>
            </a:r>
          </a:p>
          <a:p>
            <a:pPr algn="ctr"/>
            <a:endParaRPr lang="en-GB" sz="2800" b="1" u="sng" dirty="0"/>
          </a:p>
          <a:p>
            <a:pPr algn="ctr"/>
            <a:endParaRPr lang="en-GB" sz="2800" b="1" u="sng" dirty="0"/>
          </a:p>
          <a:p>
            <a:pPr algn="ctr"/>
            <a:endParaRPr lang="en-GB" sz="2800" dirty="0"/>
          </a:p>
          <a:p>
            <a:endParaRPr lang="en-GB" sz="2800" dirty="0"/>
          </a:p>
        </p:txBody>
      </p:sp>
      <p:pic>
        <p:nvPicPr>
          <p:cNvPr id="5" name="Picture 4" descr="A group of kids on bicycles&#10;&#10;Description automatically generated">
            <a:extLst>
              <a:ext uri="{FF2B5EF4-FFF2-40B4-BE49-F238E27FC236}">
                <a16:creationId xmlns:a16="http://schemas.microsoft.com/office/drawing/2014/main" id="{F73F06DD-B2B7-C7E5-7F60-CE187A2C5B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613" y="1362179"/>
            <a:ext cx="2747796" cy="2060847"/>
          </a:xfrm>
          <a:prstGeom prst="rect">
            <a:avLst/>
          </a:prstGeom>
        </p:spPr>
      </p:pic>
      <p:pic>
        <p:nvPicPr>
          <p:cNvPr id="4098" name="Picture 2">
            <a:extLst>
              <a:ext uri="{FF2B5EF4-FFF2-40B4-BE49-F238E27FC236}">
                <a16:creationId xmlns:a16="http://schemas.microsoft.com/office/drawing/2014/main" id="{FFC27AE5-9D34-AC74-AF0E-029A3CA3AD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6901"/>
          <a:stretch/>
        </p:blipFill>
        <p:spPr bwMode="auto">
          <a:xfrm>
            <a:off x="165005" y="4949641"/>
            <a:ext cx="1801483" cy="17558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892BA2CF-A9E2-248F-75BA-CD87BCF2D5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7663" y="1587624"/>
            <a:ext cx="2459765" cy="184482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C205EC10-BF91-2EBE-ABFF-2CC53A7E93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8300" y="1275589"/>
            <a:ext cx="1851670" cy="2468893"/>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D35A3B6A-A7DA-A068-2E5A-C2D8015688E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33201" b="36750"/>
          <a:stretch/>
        </p:blipFill>
        <p:spPr bwMode="auto">
          <a:xfrm>
            <a:off x="5169102" y="5071960"/>
            <a:ext cx="3895060" cy="171463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D4AD4015-02F7-B0A1-2F24-48524A1038D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99792" y="5108388"/>
            <a:ext cx="2284519" cy="1704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467956"/>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4D4C-63A3-4D30-B152-E25B3663D8A7}"/>
              </a:ext>
            </a:extLst>
          </p:cNvPr>
          <p:cNvSpPr>
            <a:spLocks noGrp="1"/>
          </p:cNvSpPr>
          <p:nvPr>
            <p:ph type="title"/>
          </p:nvPr>
        </p:nvSpPr>
        <p:spPr/>
        <p:txBody>
          <a:bodyPr/>
          <a:lstStyle/>
          <a:p>
            <a:pPr algn="ctr"/>
            <a:r>
              <a:rPr lang="en-GB" dirty="0"/>
              <a:t>Early years curriculum</a:t>
            </a:r>
          </a:p>
        </p:txBody>
      </p:sp>
      <p:sp>
        <p:nvSpPr>
          <p:cNvPr id="3" name="Content Placeholder 2">
            <a:extLst>
              <a:ext uri="{FF2B5EF4-FFF2-40B4-BE49-F238E27FC236}">
                <a16:creationId xmlns:a16="http://schemas.microsoft.com/office/drawing/2014/main" id="{E5D01C30-CD5F-4BDB-B98B-BBF429E2A170}"/>
              </a:ext>
            </a:extLst>
          </p:cNvPr>
          <p:cNvSpPr>
            <a:spLocks noGrp="1"/>
          </p:cNvSpPr>
          <p:nvPr>
            <p:ph idx="1"/>
          </p:nvPr>
        </p:nvSpPr>
        <p:spPr/>
        <p:txBody>
          <a:bodyPr>
            <a:normAutofit fontScale="77500" lnSpcReduction="20000"/>
          </a:bodyPr>
          <a:lstStyle/>
          <a:p>
            <a:pPr algn="ctr"/>
            <a:r>
              <a:rPr lang="en-GB" sz="2800" b="1" u="sng" dirty="0">
                <a:latin typeface="Twinkl" panose="02000000000000000000" pitchFamily="2" charset="0"/>
              </a:rPr>
              <a:t>Three Prime Areas:</a:t>
            </a:r>
          </a:p>
          <a:p>
            <a:pPr algn="ctr"/>
            <a:r>
              <a:rPr lang="en-GB" sz="2800" dirty="0">
                <a:latin typeface="Twinkl" panose="02000000000000000000" pitchFamily="2" charset="0"/>
              </a:rPr>
              <a:t>Personal, Social and Emotional Development </a:t>
            </a:r>
          </a:p>
          <a:p>
            <a:pPr algn="ctr"/>
            <a:r>
              <a:rPr lang="en-GB" sz="2800" dirty="0">
                <a:latin typeface="Twinkl" panose="02000000000000000000" pitchFamily="2" charset="0"/>
              </a:rPr>
              <a:t>Communication and Language </a:t>
            </a:r>
          </a:p>
          <a:p>
            <a:pPr algn="ctr"/>
            <a:r>
              <a:rPr lang="en-GB" sz="2800" dirty="0">
                <a:latin typeface="Twinkl" panose="02000000000000000000" pitchFamily="2" charset="0"/>
              </a:rPr>
              <a:t>Physical Development </a:t>
            </a:r>
          </a:p>
          <a:p>
            <a:pPr algn="ctr"/>
            <a:endParaRPr lang="en-GB" sz="2800" dirty="0">
              <a:latin typeface="Twinkl" panose="02000000000000000000" pitchFamily="2" charset="0"/>
            </a:endParaRPr>
          </a:p>
          <a:p>
            <a:pPr algn="ctr"/>
            <a:r>
              <a:rPr lang="en-GB" sz="2800" b="1" u="sng" dirty="0">
                <a:latin typeface="Twinkl" panose="02000000000000000000" pitchFamily="2" charset="0"/>
              </a:rPr>
              <a:t>Four Specific Areas:</a:t>
            </a:r>
          </a:p>
          <a:p>
            <a:pPr algn="ctr"/>
            <a:r>
              <a:rPr lang="en-GB" sz="2800" dirty="0">
                <a:latin typeface="Twinkl" panose="02000000000000000000" pitchFamily="2" charset="0"/>
              </a:rPr>
              <a:t>Literacy</a:t>
            </a:r>
          </a:p>
          <a:p>
            <a:pPr algn="ctr"/>
            <a:r>
              <a:rPr lang="en-GB" sz="2800" dirty="0">
                <a:latin typeface="Twinkl" panose="02000000000000000000" pitchFamily="2" charset="0"/>
              </a:rPr>
              <a:t>Mathematics</a:t>
            </a:r>
          </a:p>
          <a:p>
            <a:pPr algn="ctr"/>
            <a:r>
              <a:rPr lang="en-GB" sz="2800" dirty="0">
                <a:latin typeface="Twinkl" panose="02000000000000000000" pitchFamily="2" charset="0"/>
              </a:rPr>
              <a:t>Understanding the World</a:t>
            </a:r>
          </a:p>
          <a:p>
            <a:pPr algn="ctr"/>
            <a:r>
              <a:rPr lang="en-GB" sz="2800" dirty="0">
                <a:latin typeface="Twinkl" panose="02000000000000000000" pitchFamily="2" charset="0"/>
              </a:rPr>
              <a:t>Expressing Arts and Design </a:t>
            </a:r>
          </a:p>
          <a:p>
            <a:endParaRPr lang="en-GB" sz="2800" dirty="0"/>
          </a:p>
        </p:txBody>
      </p:sp>
    </p:spTree>
    <p:extLst>
      <p:ext uri="{BB962C8B-B14F-4D97-AF65-F5344CB8AC3E}">
        <p14:creationId xmlns:p14="http://schemas.microsoft.com/office/powerpoint/2010/main" val="3476786396"/>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Characteristics of effective Teaching and learning</a:t>
            </a:r>
          </a:p>
        </p:txBody>
      </p:sp>
      <p:sp>
        <p:nvSpPr>
          <p:cNvPr id="3" name="Content Placeholder 2"/>
          <p:cNvSpPr>
            <a:spLocks noGrp="1"/>
          </p:cNvSpPr>
          <p:nvPr>
            <p:ph idx="1"/>
          </p:nvPr>
        </p:nvSpPr>
        <p:spPr>
          <a:xfrm>
            <a:off x="297561" y="2005347"/>
            <a:ext cx="4520475" cy="4876424"/>
          </a:xfrm>
        </p:spPr>
        <p:txBody>
          <a:bodyPr vert="horz" lIns="91440" tIns="45720" rIns="91440" bIns="45720" rtlCol="0" anchor="t">
            <a:normAutofit fontScale="70000" lnSpcReduction="20000"/>
          </a:bodyPr>
          <a:lstStyle/>
          <a:p>
            <a:r>
              <a:rPr lang="en-US" sz="2900" dirty="0">
                <a:latin typeface="Twinkl" panose="02000000000000000000" pitchFamily="2" charset="0"/>
                <a:ea typeface="+mn-lt"/>
                <a:cs typeface="+mn-lt"/>
              </a:rPr>
              <a:t>Characteristics of Effective Teaching and Learning (</a:t>
            </a:r>
            <a:r>
              <a:rPr lang="en-US" sz="2900" dirty="0" err="1">
                <a:latin typeface="Twinkl" panose="02000000000000000000" pitchFamily="2" charset="0"/>
                <a:ea typeface="+mn-lt"/>
                <a:cs typeface="+mn-lt"/>
              </a:rPr>
              <a:t>CoETL</a:t>
            </a:r>
            <a:r>
              <a:rPr lang="en-US" sz="2900" dirty="0">
                <a:latin typeface="Twinkl" panose="02000000000000000000" pitchFamily="2" charset="0"/>
                <a:ea typeface="+mn-lt"/>
                <a:cs typeface="+mn-lt"/>
              </a:rPr>
              <a:t>) are in the Early Years Foundation Stage Curriculum (EYFS). </a:t>
            </a:r>
          </a:p>
          <a:p>
            <a:r>
              <a:rPr lang="en-US" sz="2900" dirty="0" err="1">
                <a:latin typeface="Twinkl" panose="02000000000000000000" pitchFamily="2" charset="0"/>
                <a:ea typeface="+mn-lt"/>
                <a:cs typeface="+mn-lt"/>
              </a:rPr>
              <a:t>CoEL</a:t>
            </a:r>
            <a:r>
              <a:rPr lang="en-US" sz="2900" dirty="0">
                <a:latin typeface="Twinkl" panose="02000000000000000000" pitchFamily="2" charset="0"/>
                <a:ea typeface="+mn-lt"/>
                <a:cs typeface="+mn-lt"/>
              </a:rPr>
              <a:t> reflect on the different ways that children learn. </a:t>
            </a:r>
            <a:br>
              <a:rPr lang="en-US" sz="2900" dirty="0">
                <a:latin typeface="Twinkl" panose="02000000000000000000" pitchFamily="2" charset="0"/>
              </a:rPr>
            </a:br>
            <a:endParaRPr lang="en-US" sz="2900" dirty="0">
              <a:latin typeface="Twinkl" panose="02000000000000000000" pitchFamily="2" charset="0"/>
            </a:endParaRPr>
          </a:p>
          <a:p>
            <a:r>
              <a:rPr lang="en-US" sz="2900" b="1" dirty="0">
                <a:latin typeface="Twinkl" panose="02000000000000000000" pitchFamily="2" charset="0"/>
                <a:ea typeface="+mn-lt"/>
                <a:cs typeface="+mn-lt"/>
              </a:rPr>
              <a:t>Playing and exploring </a:t>
            </a:r>
            <a:r>
              <a:rPr lang="en-US" sz="2900" dirty="0">
                <a:latin typeface="Twinkl" panose="02000000000000000000" pitchFamily="2" charset="0"/>
                <a:ea typeface="+mn-lt"/>
                <a:cs typeface="+mn-lt"/>
              </a:rPr>
              <a:t>- children investigate and experience things, and ‘have a go’;</a:t>
            </a:r>
            <a:endParaRPr lang="en-US" sz="2900" dirty="0">
              <a:latin typeface="Twinkl" panose="02000000000000000000" pitchFamily="2" charset="0"/>
            </a:endParaRPr>
          </a:p>
          <a:p>
            <a:r>
              <a:rPr lang="en-US" sz="2900" b="1" dirty="0">
                <a:latin typeface="Twinkl" panose="02000000000000000000" pitchFamily="2" charset="0"/>
                <a:ea typeface="+mn-lt"/>
                <a:cs typeface="+mn-lt"/>
              </a:rPr>
              <a:t>Active learning </a:t>
            </a:r>
            <a:r>
              <a:rPr lang="en-US" sz="2900" dirty="0">
                <a:latin typeface="Twinkl" panose="02000000000000000000" pitchFamily="2" charset="0"/>
                <a:ea typeface="+mn-lt"/>
                <a:cs typeface="+mn-lt"/>
              </a:rPr>
              <a:t>- children concentrate and keep on trying if they encounter difficulties, and enjoy achievements; and</a:t>
            </a:r>
            <a:endParaRPr lang="en-US" sz="2900" dirty="0">
              <a:latin typeface="Twinkl" panose="02000000000000000000" pitchFamily="2" charset="0"/>
            </a:endParaRPr>
          </a:p>
          <a:p>
            <a:r>
              <a:rPr lang="en-US" sz="2900" b="1" dirty="0">
                <a:latin typeface="Twinkl" panose="02000000000000000000" pitchFamily="2" charset="0"/>
                <a:ea typeface="+mn-lt"/>
                <a:cs typeface="+mn-lt"/>
              </a:rPr>
              <a:t>Creating and thinking critically </a:t>
            </a:r>
            <a:r>
              <a:rPr lang="en-US" sz="2900" dirty="0">
                <a:latin typeface="Twinkl" panose="02000000000000000000" pitchFamily="2" charset="0"/>
                <a:ea typeface="+mn-lt"/>
                <a:cs typeface="+mn-lt"/>
              </a:rPr>
              <a:t>- children have and develop their own ideas, make links between ideas, and develop strategies for doing things</a:t>
            </a:r>
            <a:endParaRPr lang="en-US" sz="2900" dirty="0">
              <a:latin typeface="Twinkl" panose="02000000000000000000" pitchFamily="2" charset="0"/>
            </a:endParaRPr>
          </a:p>
          <a:p>
            <a:endParaRPr lang="en-US" dirty="0"/>
          </a:p>
        </p:txBody>
      </p:sp>
      <p:pic>
        <p:nvPicPr>
          <p:cNvPr id="7" name="Picture 7" descr="A picture containing application&#10;&#10;Description automatically generated">
            <a:extLst>
              <a:ext uri="{FF2B5EF4-FFF2-40B4-BE49-F238E27FC236}">
                <a16:creationId xmlns:a16="http://schemas.microsoft.com/office/drawing/2014/main" id="{4D9D2BAE-2CFE-FAE3-3EF0-8816406B91A3}"/>
              </a:ext>
            </a:extLst>
          </p:cNvPr>
          <p:cNvPicPr>
            <a:picLocks noChangeAspect="1"/>
          </p:cNvPicPr>
          <p:nvPr/>
        </p:nvPicPr>
        <p:blipFill>
          <a:blip r:embed="rId3"/>
          <a:stretch>
            <a:fillRect/>
          </a:stretch>
        </p:blipFill>
        <p:spPr>
          <a:xfrm>
            <a:off x="4818036" y="2053080"/>
            <a:ext cx="3920246" cy="3899704"/>
          </a:xfrm>
          <a:prstGeom prst="rect">
            <a:avLst/>
          </a:prstGeom>
        </p:spPr>
      </p:pic>
    </p:spTree>
    <p:extLst>
      <p:ext uri="{BB962C8B-B14F-4D97-AF65-F5344CB8AC3E}">
        <p14:creationId xmlns:p14="http://schemas.microsoft.com/office/powerpoint/2010/main" val="4980566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5" name="Rectangle 2054">
            <a:extLst>
              <a:ext uri="{FF2B5EF4-FFF2-40B4-BE49-F238E27FC236}">
                <a16:creationId xmlns:a16="http://schemas.microsoft.com/office/drawing/2014/main" id="{9F5EF35B-201C-44F0-B571-2B74F9527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56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600" y="381576"/>
            <a:ext cx="4199218" cy="990024"/>
          </a:xfrm>
        </p:spPr>
        <p:txBody>
          <a:bodyPr>
            <a:normAutofit/>
          </a:bodyPr>
          <a:lstStyle/>
          <a:p>
            <a:pPr algn="ctr"/>
            <a:r>
              <a:rPr lang="en-US" sz="3600" dirty="0">
                <a:solidFill>
                  <a:schemeClr val="bg1"/>
                </a:solidFill>
                <a:latin typeface="Twinkl" panose="02000000000000000000" pitchFamily="2" charset="0"/>
              </a:rPr>
              <a:t>TAPESTRY</a:t>
            </a:r>
            <a:endParaRPr lang="en-GB" sz="3600" dirty="0">
              <a:solidFill>
                <a:schemeClr val="bg1"/>
              </a:solidFill>
              <a:latin typeface="Twinkl" panose="02000000000000000000" pitchFamily="2" charset="0"/>
            </a:endParaRPr>
          </a:p>
        </p:txBody>
      </p:sp>
      <p:sp>
        <p:nvSpPr>
          <p:cNvPr id="3" name="Content Placeholder 2"/>
          <p:cNvSpPr>
            <a:spLocks noGrp="1"/>
          </p:cNvSpPr>
          <p:nvPr>
            <p:ph idx="1"/>
          </p:nvPr>
        </p:nvSpPr>
        <p:spPr>
          <a:xfrm>
            <a:off x="491004" y="1628800"/>
            <a:ext cx="4199218" cy="4206240"/>
          </a:xfrm>
        </p:spPr>
        <p:txBody>
          <a:bodyPr vert="horz" lIns="91440" tIns="45720" rIns="91440" bIns="45720" rtlCol="0">
            <a:normAutofit lnSpcReduction="10000"/>
          </a:bodyPr>
          <a:lstStyle/>
          <a:p>
            <a:pPr marL="0" indent="0">
              <a:buNone/>
            </a:pPr>
            <a:r>
              <a:rPr lang="en-US" sz="2800" dirty="0">
                <a:solidFill>
                  <a:schemeClr val="bg1"/>
                </a:solidFill>
                <a:latin typeface="Twinkl" panose="02000000000000000000" pitchFamily="2" charset="0"/>
              </a:rPr>
              <a:t>Parents will receive information about their child’s development through Tapestry, which links to the EYFS framework.</a:t>
            </a:r>
          </a:p>
          <a:p>
            <a:pPr marL="0" indent="0">
              <a:buNone/>
            </a:pPr>
            <a:endParaRPr lang="en-US" sz="2800" dirty="0">
              <a:solidFill>
                <a:schemeClr val="bg1"/>
              </a:solidFill>
              <a:latin typeface="Twinkl" panose="02000000000000000000" pitchFamily="2" charset="0"/>
            </a:endParaRPr>
          </a:p>
          <a:p>
            <a:pPr marL="0" indent="0">
              <a:buNone/>
            </a:pPr>
            <a:r>
              <a:rPr lang="en-US" sz="2800" dirty="0">
                <a:solidFill>
                  <a:schemeClr val="bg1"/>
                </a:solidFill>
                <a:latin typeface="Twinkl" panose="02000000000000000000" pitchFamily="2" charset="0"/>
              </a:rPr>
              <a:t>If new to Tapestry, you will receive an email to activate your account. </a:t>
            </a:r>
          </a:p>
          <a:p>
            <a:endParaRPr lang="en-US" sz="1700" dirty="0">
              <a:solidFill>
                <a:schemeClr val="bg1"/>
              </a:solidFill>
            </a:endParaRPr>
          </a:p>
          <a:p>
            <a:endParaRPr lang="en-US" sz="1700" dirty="0">
              <a:solidFill>
                <a:schemeClr val="bg1"/>
              </a:solidFill>
            </a:endParaRPr>
          </a:p>
          <a:p>
            <a:pPr>
              <a:buNone/>
            </a:pPr>
            <a:endParaRPr lang="en-GB" sz="1700" dirty="0">
              <a:solidFill>
                <a:schemeClr val="bg1"/>
              </a:solidFill>
            </a:endParaRPr>
          </a:p>
        </p:txBody>
      </p:sp>
      <p:sp>
        <p:nvSpPr>
          <p:cNvPr id="2066" name="Rectangle 2056">
            <a:extLst>
              <a:ext uri="{FF2B5EF4-FFF2-40B4-BE49-F238E27FC236}">
                <a16:creationId xmlns:a16="http://schemas.microsoft.com/office/drawing/2014/main" id="{4BF33555-1B12-49B5-BADE-CEAB32216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68389" y="0"/>
            <a:ext cx="397561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EDITH CADBURY - Tapestry">
            <a:extLst>
              <a:ext uri="{FF2B5EF4-FFF2-40B4-BE49-F238E27FC236}">
                <a16:creationId xmlns:a16="http://schemas.microsoft.com/office/drawing/2014/main" id="{F17B015A-6E48-75E3-0AD6-4B3B263301D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50990" y="2010423"/>
            <a:ext cx="3010409" cy="3010409"/>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A9F20-4763-AFE2-60AC-53AC60AF16AA}"/>
              </a:ext>
            </a:extLst>
          </p:cNvPr>
          <p:cNvPicPr>
            <a:picLocks noChangeAspect="1"/>
          </p:cNvPicPr>
          <p:nvPr/>
        </p:nvPicPr>
        <p:blipFill>
          <a:blip r:embed="rId2"/>
          <a:stretch>
            <a:fillRect/>
          </a:stretch>
        </p:blipFill>
        <p:spPr>
          <a:xfrm>
            <a:off x="1158699" y="730111"/>
            <a:ext cx="6826601" cy="5397777"/>
          </a:xfrm>
          <a:prstGeom prst="rect">
            <a:avLst/>
          </a:prstGeom>
        </p:spPr>
      </p:pic>
    </p:spTree>
    <p:extLst>
      <p:ext uri="{BB962C8B-B14F-4D97-AF65-F5344CB8AC3E}">
        <p14:creationId xmlns:p14="http://schemas.microsoft.com/office/powerpoint/2010/main" val="2685425324"/>
      </p:ext>
    </p:extLst>
  </p:cSld>
  <p:clrMapOvr>
    <a:masterClrMapping/>
  </p:clrMapOvr>
  <p:transition spd="slow">
    <p:wip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92710874650254FA6074EF2D8CF9C0C" ma:contentTypeVersion="8" ma:contentTypeDescription="Create a new document." ma:contentTypeScope="" ma:versionID="76c4092cdf82dfaa496b5bfdd3c725e6">
  <xsd:schema xmlns:xsd="http://www.w3.org/2001/XMLSchema" xmlns:xs="http://www.w3.org/2001/XMLSchema" xmlns:p="http://schemas.microsoft.com/office/2006/metadata/properties" xmlns:ns2="1bb4766a-59af-411e-a19b-7c8e21005702" xmlns:ns3="428e77ba-d3e5-445d-93b8-82da7003dbe1" targetNamespace="http://schemas.microsoft.com/office/2006/metadata/properties" ma:root="true" ma:fieldsID="4d3d4c642e2192e8c65f649a2a613ddb" ns2:_="" ns3:_="">
    <xsd:import namespace="1bb4766a-59af-411e-a19b-7c8e21005702"/>
    <xsd:import namespace="428e77ba-d3e5-445d-93b8-82da7003dbe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b4766a-59af-411e-a19b-7c8e2100570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8e77ba-d3e5-445d-93b8-82da7003dbe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1A3EFC-EF9A-47C4-9225-4F59A7C45EDA}">
  <ds:schemaRefs>
    <ds:schemaRef ds:uri="http://schemas.microsoft.com/sharepoint/v3/contenttype/forms"/>
  </ds:schemaRefs>
</ds:datastoreItem>
</file>

<file path=customXml/itemProps2.xml><?xml version="1.0" encoding="utf-8"?>
<ds:datastoreItem xmlns:ds="http://schemas.openxmlformats.org/officeDocument/2006/customXml" ds:itemID="{58276B8F-D0B4-401E-9928-24EF2E4EC496}">
  <ds:schemaRefs>
    <ds:schemaRef ds:uri="1bb4766a-59af-411e-a19b-7c8e21005702"/>
    <ds:schemaRef ds:uri="428e77ba-d3e5-445d-93b8-82da7003db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973500-3790-4D8A-8D91-B88A5B04D595}">
  <ds:schemaRefs>
    <ds:schemaRef ds:uri="http://schemas.openxmlformats.org/package/2006/metadata/core-properties"/>
    <ds:schemaRef ds:uri="http://schemas.microsoft.com/office/2006/documentManagement/types"/>
    <ds:schemaRef ds:uri="http://purl.org/dc/dcmitype/"/>
    <ds:schemaRef ds:uri="http://www.w3.org/XML/1998/namespace"/>
    <ds:schemaRef ds:uri="http://purl.org/dc/terms/"/>
    <ds:schemaRef ds:uri="http://schemas.microsoft.com/office/infopath/2007/PartnerControls"/>
    <ds:schemaRef ds:uri="http://schemas.microsoft.com/office/2006/metadata/properties"/>
    <ds:schemaRef ds:uri="428e77ba-d3e5-445d-93b8-82da7003dbe1"/>
    <ds:schemaRef ds:uri="1bb4766a-59af-411e-a19b-7c8e21005702"/>
    <ds:schemaRef ds:uri="http://purl.org/dc/elements/1.1/"/>
  </ds:schemaRefs>
</ds:datastoreItem>
</file>

<file path=docMetadata/LabelInfo.xml><?xml version="1.0" encoding="utf-8"?>
<clbl:labelList xmlns:clbl="http://schemas.microsoft.com/office/2020/mipLabelMetadata">
  <clbl:label id="{199653ad-c156-4a05-bad3-084c1a30b618}" enabled="0" method="" siteId="{199653ad-c156-4a05-bad3-084c1a30b618}" removed="1"/>
</clbl:labelList>
</file>

<file path=docProps/app.xml><?xml version="1.0" encoding="utf-8"?>
<Properties xmlns="http://schemas.openxmlformats.org/officeDocument/2006/extended-properties" xmlns:vt="http://schemas.openxmlformats.org/officeDocument/2006/docPropsVTypes">
  <TotalTime>0</TotalTime>
  <Words>945</Words>
  <Application>Microsoft Office PowerPoint</Application>
  <PresentationFormat>On-screen Show (4:3)</PresentationFormat>
  <Paragraphs>190</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Banded</vt:lpstr>
      <vt:lpstr>St Stephen Churchtown Academy</vt:lpstr>
      <vt:lpstr>Meet our school team </vt:lpstr>
      <vt:lpstr>Meet our sEND team </vt:lpstr>
      <vt:lpstr>Meet our office team </vt:lpstr>
      <vt:lpstr>Early years Foundation stage  (EYFS)</vt:lpstr>
      <vt:lpstr>Early years curriculum</vt:lpstr>
      <vt:lpstr>Characteristics of effective Teaching and learning</vt:lpstr>
      <vt:lpstr>TAPESTRY</vt:lpstr>
      <vt:lpstr>PowerPoint Presentation</vt:lpstr>
      <vt:lpstr>The school day</vt:lpstr>
      <vt:lpstr>School dinners</vt:lpstr>
      <vt:lpstr>School uniform</vt:lpstr>
      <vt:lpstr>School uniform</vt:lpstr>
      <vt:lpstr>p.E kit</vt:lpstr>
      <vt:lpstr>Important dates</vt:lpstr>
      <vt:lpstr>PowerPoint Presentation</vt:lpstr>
      <vt:lpstr>When does reading begin?</vt:lpstr>
      <vt:lpstr>All about me </vt:lpstr>
      <vt:lpstr>September</vt:lpstr>
      <vt:lpstr>stay in touch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Stephen Churchtown Academy</dc:title>
  <dc:creator>Claire Ridpath</dc:creator>
  <cp:lastModifiedBy>Michele Mullin</cp:lastModifiedBy>
  <cp:revision>394</cp:revision>
  <cp:lastPrinted>2024-06-13T20:20:59Z</cp:lastPrinted>
  <dcterms:created xsi:type="dcterms:W3CDTF">2019-05-15T19:57:34Z</dcterms:created>
  <dcterms:modified xsi:type="dcterms:W3CDTF">2026-06-29T14:23:43Z</dcterms:modified>
</cp:coreProperties>
</file>